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2.jpeg" ContentType="image/jpe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1.jpeg" ContentType="image/jpeg"/>
  <Override PartName="/ppt/media/image47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40.png" ContentType="image/png"/>
  <Override PartName="/ppt/media/image41.png" ContentType="image/png"/>
  <Override PartName="/ppt/media/image30.png" ContentType="image/png"/>
  <Override PartName="/ppt/media/image42.png" ContentType="image/png"/>
  <Override PartName="/ppt/media/image31.png" ContentType="image/png"/>
  <Override PartName="/ppt/media/image29.png" ContentType="image/png"/>
  <Override PartName="/ppt/media/image43.png" ContentType="image/png"/>
  <Override PartName="/ppt/media/image32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39.png" ContentType="image/png"/>
  <Override PartName="/ppt/media/image9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6.png" ContentType="image/png"/>
  <Override PartName="/ppt/media/image36.png" ContentType="image/png"/>
  <Override PartName="/ppt/media/image34.png" ContentType="image/png"/>
  <Override PartName="/ppt/media/image4.png" ContentType="image/png"/>
  <Override PartName="/ppt/media/image27.png" ContentType="image/png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42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9.xml" ContentType="application/vnd.openxmlformats-officedocument.presentationml.slide+xml"/>
  <Override PartName="/ppt/slides/slide61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64.xml" ContentType="application/vnd.openxmlformats-officedocument.presentationml.slide+xml"/>
  <Override PartName="/ppt/slides/slide27.xml" ContentType="application/vnd.openxmlformats-officedocument.presentationml.slide+xml"/>
  <Override PartName="/ppt/slides/slide63.xml" ContentType="application/vnd.openxmlformats-officedocument.presentationml.slide+xml"/>
  <Override PartName="/ppt/slides/slide26.xml" ContentType="application/vnd.openxmlformats-officedocument.presentationml.slide+xml"/>
  <Override PartName="/ppt/slides/slide62.xml" ContentType="application/vnd.openxmlformats-officedocument.presentationml.slide+xml"/>
  <Override PartName="/ppt/slides/slide25.xml" ContentType="application/vnd.openxmlformats-officedocument.presentationml.slide+xml"/>
  <Override PartName="/ppt/slides/slide59.xml" ContentType="application/vnd.openxmlformats-officedocument.presentationml.slide+xml"/>
  <Override PartName="/ppt/slides/slide22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58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36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2.xml.rels" ContentType="application/vnd.openxmlformats-package.relationships+xml"/>
  <Override PartName="/ppt/slides/_rels/slide48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55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32.xml.rels" ContentType="application/vnd.openxmlformats-package.relationships+xml"/>
  <Override PartName="/ppt/slides/_rels/slide1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5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3.xml.rels" ContentType="application/vnd.openxmlformats-package.relationships+xml"/>
  <Override PartName="/ppt/slides/_rels/slide28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30.xml.rels" ContentType="application/vnd.openxmlformats-package.relationships+xml"/>
  <Override PartName="/ppt/slides/_rels/slide38.xml.rels" ContentType="application/vnd.openxmlformats-package.relationships+xml"/>
  <Override PartName="/ppt/slides/_rels/slide45.xml.rels" ContentType="application/vnd.openxmlformats-package.relationships+xml"/>
  <Override PartName="/ppt/slides/_rels/slide25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CC31BDC-9E15-40B1-9C79-6131259EF08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2043360" y="365040"/>
            <a:ext cx="9309960" cy="93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64480" y="1447200"/>
            <a:ext cx="107888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64480" y="3917520"/>
            <a:ext cx="107888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58722F7-C68D-479F-9E81-DAB2C0B01BE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2043360" y="365040"/>
            <a:ext cx="9309960" cy="93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64480" y="1447200"/>
            <a:ext cx="52646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092640" y="1447200"/>
            <a:ext cx="52646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64480" y="3917520"/>
            <a:ext cx="52646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092640" y="3917520"/>
            <a:ext cx="52646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C441635-EB81-4718-AA25-90F03CB34FE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2043360" y="365040"/>
            <a:ext cx="9309960" cy="93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64480" y="1447200"/>
            <a:ext cx="34736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212360" y="1447200"/>
            <a:ext cx="34736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859880" y="1447200"/>
            <a:ext cx="34736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64480" y="3917520"/>
            <a:ext cx="34736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212360" y="3917520"/>
            <a:ext cx="34736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859880" y="3917520"/>
            <a:ext cx="34736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CB997B5-7872-4AC1-91DA-87AF7609781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2AE6DBC-C466-4B27-AD20-71A41488D57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2043360" y="365040"/>
            <a:ext cx="9309960" cy="93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64480" y="1447200"/>
            <a:ext cx="10788840" cy="472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0FCA2C6-BF21-406D-AD0D-806F3996DF8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2043360" y="365040"/>
            <a:ext cx="9309960" cy="93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564480" y="1447200"/>
            <a:ext cx="10788840" cy="472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6318757-9170-4FAA-B69C-BFE868C7384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2043360" y="365040"/>
            <a:ext cx="9309960" cy="93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64480" y="1447200"/>
            <a:ext cx="5264640" cy="472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092640" y="1447200"/>
            <a:ext cx="5264640" cy="472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9B81472-7E65-4458-9EF3-5294F2C80A2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2043360" y="365040"/>
            <a:ext cx="9309960" cy="93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7C4804D-4954-4BDE-B163-DEE68AC16D7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2043360" y="365040"/>
            <a:ext cx="9309960" cy="43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06D56DD-464B-4333-9373-D2EDD2BFD7A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2043360" y="365040"/>
            <a:ext cx="9309960" cy="93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564480" y="1447200"/>
            <a:ext cx="52646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092640" y="1447200"/>
            <a:ext cx="5264640" cy="472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564480" y="3917520"/>
            <a:ext cx="52646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CDB37F7-83B8-4DD9-9955-0679CF05E76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2043360" y="365040"/>
            <a:ext cx="9309960" cy="93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64480" y="1447200"/>
            <a:ext cx="10788840" cy="472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6ACD6A2-909E-4F39-AE26-29BB3712D41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2043360" y="365040"/>
            <a:ext cx="9309960" cy="93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564480" y="1447200"/>
            <a:ext cx="5264640" cy="472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092640" y="1447200"/>
            <a:ext cx="52646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092640" y="3917520"/>
            <a:ext cx="52646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5ED169C-3CC0-4BC9-856D-8D00A742ACA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2043360" y="365040"/>
            <a:ext cx="9309960" cy="93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564480" y="1447200"/>
            <a:ext cx="52646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092640" y="1447200"/>
            <a:ext cx="52646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564480" y="3917520"/>
            <a:ext cx="107888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89CCE4B-33CA-4B8B-ABEE-315C04B179D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2043360" y="365040"/>
            <a:ext cx="9309960" cy="93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564480" y="1447200"/>
            <a:ext cx="107888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64480" y="3917520"/>
            <a:ext cx="107888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F4A905A-CD51-4AD4-85E7-213B2BEEB9F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2043360" y="365040"/>
            <a:ext cx="9309960" cy="93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564480" y="1447200"/>
            <a:ext cx="52646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092640" y="1447200"/>
            <a:ext cx="52646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564480" y="3917520"/>
            <a:ext cx="52646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092640" y="3917520"/>
            <a:ext cx="52646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0982240-E155-49CD-9098-9B21A170250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2043360" y="365040"/>
            <a:ext cx="9309960" cy="93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564480" y="1447200"/>
            <a:ext cx="34736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212360" y="1447200"/>
            <a:ext cx="34736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7859880" y="1447200"/>
            <a:ext cx="34736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564480" y="3917520"/>
            <a:ext cx="34736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212360" y="3917520"/>
            <a:ext cx="34736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7859880" y="3917520"/>
            <a:ext cx="34736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DCC86E5-7623-412E-BEE0-1B3ECC51E48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8730D33-1F9E-4D1A-A52B-66EF15B34A0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2043360" y="365040"/>
            <a:ext cx="9309960" cy="93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564480" y="1447200"/>
            <a:ext cx="10788840" cy="472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2B9BF4D-BE17-4306-AD31-CC1EA8DD9C7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2043360" y="365040"/>
            <a:ext cx="9309960" cy="93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564480" y="1447200"/>
            <a:ext cx="10788840" cy="472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8C24D8F-33D7-495C-BFC6-0CE74A88226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2043360" y="365040"/>
            <a:ext cx="9309960" cy="93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564480" y="1447200"/>
            <a:ext cx="5264640" cy="472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092640" y="1447200"/>
            <a:ext cx="5264640" cy="472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07895DC-DD5B-4A49-9A2A-B7DF4110761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2043360" y="365040"/>
            <a:ext cx="9309960" cy="93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818A02C-FDF3-4448-A49F-A397B623CE4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2043360" y="365040"/>
            <a:ext cx="9309960" cy="93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64480" y="1447200"/>
            <a:ext cx="10788840" cy="472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9C52187-007A-427E-B147-038DF809246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2043360" y="365040"/>
            <a:ext cx="9309960" cy="43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1829A5A-7737-448A-A329-FA3CA92495D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2043360" y="365040"/>
            <a:ext cx="9309960" cy="93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564480" y="1447200"/>
            <a:ext cx="52646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092640" y="1447200"/>
            <a:ext cx="5264640" cy="472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564480" y="3917520"/>
            <a:ext cx="52646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8512CAD-AD40-4136-868F-ABF1C0FA81F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2043360" y="365040"/>
            <a:ext cx="9309960" cy="93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564480" y="1447200"/>
            <a:ext cx="5264640" cy="472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092640" y="1447200"/>
            <a:ext cx="52646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092640" y="3917520"/>
            <a:ext cx="52646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B282788-A703-4313-9036-8AC38CDF878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2043360" y="365040"/>
            <a:ext cx="9309960" cy="93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564480" y="1447200"/>
            <a:ext cx="52646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092640" y="1447200"/>
            <a:ext cx="52646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564480" y="3917520"/>
            <a:ext cx="107888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1D19219-5FA3-4F86-9D2B-8E55362180A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2043360" y="365040"/>
            <a:ext cx="9309960" cy="93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564480" y="1447200"/>
            <a:ext cx="107888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564480" y="3917520"/>
            <a:ext cx="107888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882D273-ACCF-4891-9825-F87CDA60CF8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2043360" y="365040"/>
            <a:ext cx="9309960" cy="93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564480" y="1447200"/>
            <a:ext cx="52646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092640" y="1447200"/>
            <a:ext cx="52646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564480" y="3917520"/>
            <a:ext cx="52646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6092640" y="3917520"/>
            <a:ext cx="52646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35FFA85-92B8-4091-888B-288DF7982FF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2043360" y="365040"/>
            <a:ext cx="9309960" cy="93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564480" y="1447200"/>
            <a:ext cx="34736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212360" y="1447200"/>
            <a:ext cx="34736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7859880" y="1447200"/>
            <a:ext cx="34736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564480" y="3917520"/>
            <a:ext cx="34736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4212360" y="3917520"/>
            <a:ext cx="34736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7859880" y="3917520"/>
            <a:ext cx="34736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D48651C-7094-4BBA-8085-5A1A8E74368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C7AF9D7-223B-4E50-978A-112D464A841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2043360" y="365040"/>
            <a:ext cx="9309960" cy="93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564480" y="1447200"/>
            <a:ext cx="10788840" cy="472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4A10D4A-BA4D-4CA9-B78C-6F3B701AC5F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2043360" y="365040"/>
            <a:ext cx="9309960" cy="93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564480" y="1447200"/>
            <a:ext cx="10788840" cy="472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3E070EDA-0AA2-42E3-B795-585DFDAA24A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2043360" y="365040"/>
            <a:ext cx="9309960" cy="93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64480" y="1447200"/>
            <a:ext cx="5264640" cy="472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092640" y="1447200"/>
            <a:ext cx="5264640" cy="472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8CB4BAF-934A-47B6-8748-1D753C389C7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2043360" y="365040"/>
            <a:ext cx="9309960" cy="93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564480" y="1447200"/>
            <a:ext cx="5264640" cy="472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6092640" y="1447200"/>
            <a:ext cx="5264640" cy="472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A4A465A5-2658-4E7B-AA35-458BF96298B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2043360" y="365040"/>
            <a:ext cx="9309960" cy="93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A6B856EB-A025-463F-93F6-B1E4EEA3EFD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2043360" y="365040"/>
            <a:ext cx="9309960" cy="43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69873645-64B3-4334-BF4E-F7DD006714E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2043360" y="365040"/>
            <a:ext cx="9309960" cy="93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564480" y="1447200"/>
            <a:ext cx="52646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6092640" y="1447200"/>
            <a:ext cx="5264640" cy="472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564480" y="3917520"/>
            <a:ext cx="52646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AC557316-3947-4B4F-B584-97497C963E2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2043360" y="365040"/>
            <a:ext cx="9309960" cy="93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564480" y="1447200"/>
            <a:ext cx="5264640" cy="472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6092640" y="1447200"/>
            <a:ext cx="52646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6092640" y="3917520"/>
            <a:ext cx="52646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222C3140-3CFF-42C9-8F53-408F7C38D01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2043360" y="365040"/>
            <a:ext cx="9309960" cy="93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564480" y="1447200"/>
            <a:ext cx="52646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6092640" y="1447200"/>
            <a:ext cx="52646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564480" y="3917520"/>
            <a:ext cx="107888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B701892-7247-42D2-9F97-3C4A20E8A06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2043360" y="365040"/>
            <a:ext cx="9309960" cy="93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564480" y="1447200"/>
            <a:ext cx="107888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564480" y="3917520"/>
            <a:ext cx="107888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F26DDA4-83A3-45C6-96EF-24EC2B31A67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2043360" y="365040"/>
            <a:ext cx="9309960" cy="93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564480" y="1447200"/>
            <a:ext cx="52646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6092640" y="1447200"/>
            <a:ext cx="52646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564480" y="3917520"/>
            <a:ext cx="52646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6092640" y="3917520"/>
            <a:ext cx="52646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EEA80338-6405-4741-B0AB-8D0A5E5A3AC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2043360" y="365040"/>
            <a:ext cx="9309960" cy="93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564480" y="1447200"/>
            <a:ext cx="34736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4212360" y="1447200"/>
            <a:ext cx="34736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7859880" y="1447200"/>
            <a:ext cx="34736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564480" y="3917520"/>
            <a:ext cx="34736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4212360" y="3917520"/>
            <a:ext cx="34736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7859880" y="3917520"/>
            <a:ext cx="34736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2D3E74CB-8D37-4780-A069-271AA6DC317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2043360" y="365040"/>
            <a:ext cx="9309960" cy="93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F2C186E-E60D-4B89-878F-8330CC3587E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2043360" y="365040"/>
            <a:ext cx="9309960" cy="431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B19C874-981E-46F3-BD48-6B73B2B6888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2043360" y="365040"/>
            <a:ext cx="9309960" cy="93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64480" y="1447200"/>
            <a:ext cx="52646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092640" y="1447200"/>
            <a:ext cx="5264640" cy="472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64480" y="3917520"/>
            <a:ext cx="52646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18329DE-7F1F-4CA5-8E2D-B801313C383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2043360" y="365040"/>
            <a:ext cx="9309960" cy="93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64480" y="1447200"/>
            <a:ext cx="5264640" cy="472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092640" y="1447200"/>
            <a:ext cx="52646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092640" y="3917520"/>
            <a:ext cx="52646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15BE584-703D-4A53-BD33-99A84AD44FC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2043360" y="365040"/>
            <a:ext cx="9309960" cy="93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64480" y="1447200"/>
            <a:ext cx="52646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092640" y="1447200"/>
            <a:ext cx="52646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64480" y="3917520"/>
            <a:ext cx="10788840" cy="2255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5A866DC-5444-4214-89F4-5664B35E510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 algn="ctr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2050920" y="6520320"/>
            <a:ext cx="1530000" cy="345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528960"/>
            <a:ext cx="4114440" cy="329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528960"/>
            <a:ext cx="2742840" cy="329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1BF0584-EF08-4FFE-A6D3-DD37F31BF4D0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2043360" y="365040"/>
            <a:ext cx="9309960" cy="9464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72400" y="1431360"/>
            <a:ext cx="11099520" cy="4865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2050920" y="6520320"/>
            <a:ext cx="1530000" cy="345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4038480" y="6528960"/>
            <a:ext cx="4114440" cy="329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8610480" y="6528960"/>
            <a:ext cx="2742840" cy="329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6EABE39-ED75-407B-A89B-65A65F5D5384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dt" idx="7"/>
          </p:nvPr>
        </p:nvSpPr>
        <p:spPr>
          <a:xfrm>
            <a:off x="2050920" y="6520320"/>
            <a:ext cx="1530000" cy="345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ftr" idx="8"/>
          </p:nvPr>
        </p:nvSpPr>
        <p:spPr>
          <a:xfrm>
            <a:off x="4038480" y="6528960"/>
            <a:ext cx="4114440" cy="329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sldNum" idx="9"/>
          </p:nvPr>
        </p:nvSpPr>
        <p:spPr>
          <a:xfrm>
            <a:off x="8610480" y="6528960"/>
            <a:ext cx="2742840" cy="329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2840A44-352C-40D3-9935-ADFB4580F5D7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2043360" y="365040"/>
            <a:ext cx="9309960" cy="930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Title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564480" y="1447200"/>
            <a:ext cx="10788840" cy="4729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Text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dt" idx="10"/>
          </p:nvPr>
        </p:nvSpPr>
        <p:spPr>
          <a:xfrm>
            <a:off x="2050920" y="6520320"/>
            <a:ext cx="1530000" cy="345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ftr" idx="11"/>
          </p:nvPr>
        </p:nvSpPr>
        <p:spPr>
          <a:xfrm>
            <a:off x="4038480" y="6528960"/>
            <a:ext cx="4114440" cy="329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sldNum" idx="12"/>
          </p:nvPr>
        </p:nvSpPr>
        <p:spPr>
          <a:xfrm>
            <a:off x="8610480" y="6528960"/>
            <a:ext cx="2742840" cy="329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06905BE-4B40-49EF-AA4A-B4FE299F7B30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39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39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39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39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39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39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39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39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39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3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39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39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39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39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3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Box 3"/>
          <p:cNvSpPr/>
          <p:nvPr/>
        </p:nvSpPr>
        <p:spPr>
          <a:xfrm>
            <a:off x="1866960" y="2933640"/>
            <a:ext cx="8262360" cy="82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4800" spc="-7" strike="noStrike">
                <a:solidFill>
                  <a:srgbClr val="000000"/>
                </a:solidFill>
                <a:latin typeface="Times New Roman"/>
              </a:rPr>
              <a:t>Microcontrollers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object 5"/>
          <p:cNvSpPr/>
          <p:nvPr/>
        </p:nvSpPr>
        <p:spPr>
          <a:xfrm>
            <a:off x="2884320" y="601560"/>
            <a:ext cx="7661160" cy="34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679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Times New Roman"/>
              </a:rPr>
              <a:t>1.1 Microprocessing</a:t>
            </a:r>
            <a:r>
              <a:rPr b="1" lang="en-US" sz="3600" spc="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US" sz="3600" spc="-18" strike="noStrike">
                <a:solidFill>
                  <a:srgbClr val="000000"/>
                </a:solidFill>
                <a:latin typeface="Times New Roman"/>
              </a:rPr>
              <a:t>Systems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object 16"/>
          <p:cNvSpPr/>
          <p:nvPr/>
        </p:nvSpPr>
        <p:spPr>
          <a:xfrm>
            <a:off x="11896200" y="6701760"/>
            <a:ext cx="394920" cy="16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341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VNJURQ+Arial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0" name="Picture 2" descr=""/>
          <p:cNvPicPr/>
          <p:nvPr/>
        </p:nvPicPr>
        <p:blipFill>
          <a:blip r:embed="rId1"/>
          <a:stretch/>
        </p:blipFill>
        <p:spPr>
          <a:xfrm>
            <a:off x="2390760" y="1503720"/>
            <a:ext cx="7410240" cy="502740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object 5"/>
          <p:cNvSpPr/>
          <p:nvPr/>
        </p:nvSpPr>
        <p:spPr>
          <a:xfrm>
            <a:off x="2864160" y="601560"/>
            <a:ext cx="7661160" cy="34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679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Times New Roman"/>
              </a:rPr>
              <a:t>1.1 Microprocessing</a:t>
            </a:r>
            <a:r>
              <a:rPr b="1" lang="en-US" sz="3600" spc="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US" sz="3600" spc="-18" strike="noStrike">
                <a:solidFill>
                  <a:srgbClr val="000000"/>
                </a:solidFill>
                <a:latin typeface="Times New Roman"/>
              </a:rPr>
              <a:t>Systems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object 16"/>
          <p:cNvSpPr/>
          <p:nvPr/>
        </p:nvSpPr>
        <p:spPr>
          <a:xfrm>
            <a:off x="11896200" y="6701760"/>
            <a:ext cx="394920" cy="16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341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VNJURQ+Arial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3" name="Picture 2" descr=""/>
          <p:cNvPicPr/>
          <p:nvPr/>
        </p:nvPicPr>
        <p:blipFill>
          <a:blip r:embed="rId1"/>
          <a:stretch/>
        </p:blipFill>
        <p:spPr>
          <a:xfrm>
            <a:off x="1967040" y="1371600"/>
            <a:ext cx="8257680" cy="515088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object 5"/>
          <p:cNvSpPr/>
          <p:nvPr/>
        </p:nvSpPr>
        <p:spPr>
          <a:xfrm>
            <a:off x="2864160" y="601560"/>
            <a:ext cx="7661160" cy="34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679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Times New Roman"/>
              </a:rPr>
              <a:t>1.1 Microprocessing</a:t>
            </a:r>
            <a:r>
              <a:rPr b="1" lang="en-US" sz="3600" spc="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US" sz="3600" spc="-18" strike="noStrike">
                <a:solidFill>
                  <a:srgbClr val="000000"/>
                </a:solidFill>
                <a:latin typeface="Times New Roman"/>
              </a:rPr>
              <a:t>Systems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object 16"/>
          <p:cNvSpPr/>
          <p:nvPr/>
        </p:nvSpPr>
        <p:spPr>
          <a:xfrm>
            <a:off x="11896200" y="6701760"/>
            <a:ext cx="394920" cy="16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341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VNJURQ+Arial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6" name="Picture 2" descr=""/>
          <p:cNvPicPr/>
          <p:nvPr/>
        </p:nvPicPr>
        <p:blipFill>
          <a:blip r:embed="rId1"/>
          <a:stretch/>
        </p:blipFill>
        <p:spPr>
          <a:xfrm>
            <a:off x="1933560" y="1523880"/>
            <a:ext cx="8019720" cy="506880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object 5"/>
          <p:cNvSpPr/>
          <p:nvPr/>
        </p:nvSpPr>
        <p:spPr>
          <a:xfrm>
            <a:off x="2864160" y="601560"/>
            <a:ext cx="7661160" cy="34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679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Times New Roman"/>
              </a:rPr>
              <a:t>1.1 Microprocessing</a:t>
            </a:r>
            <a:r>
              <a:rPr b="1" lang="en-US" sz="3600" spc="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US" sz="3600" spc="-18" strike="noStrike">
                <a:solidFill>
                  <a:srgbClr val="000000"/>
                </a:solidFill>
                <a:latin typeface="Times New Roman"/>
              </a:rPr>
              <a:t>Systems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object 16"/>
          <p:cNvSpPr/>
          <p:nvPr/>
        </p:nvSpPr>
        <p:spPr>
          <a:xfrm>
            <a:off x="11896200" y="6701760"/>
            <a:ext cx="394920" cy="16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341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VNJURQ+Arial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9" name="Picture 2" descr=""/>
          <p:cNvPicPr/>
          <p:nvPr/>
        </p:nvPicPr>
        <p:blipFill>
          <a:blip r:embed="rId1"/>
          <a:stretch/>
        </p:blipFill>
        <p:spPr>
          <a:xfrm>
            <a:off x="1564560" y="1413720"/>
            <a:ext cx="8605080" cy="524052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object 5"/>
          <p:cNvSpPr/>
          <p:nvPr/>
        </p:nvSpPr>
        <p:spPr>
          <a:xfrm>
            <a:off x="2864160" y="601560"/>
            <a:ext cx="7661160" cy="34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679"/>
              </a:lnSpc>
            </a:pPr>
            <a:r>
              <a:rPr b="1" lang="en-US" sz="3600" spc="-18" strike="noStrike">
                <a:solidFill>
                  <a:srgbClr val="000000"/>
                </a:solidFill>
                <a:latin typeface="Times New Roman"/>
              </a:rPr>
              <a:t>1.2  Microcontrollers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object 16"/>
          <p:cNvSpPr/>
          <p:nvPr/>
        </p:nvSpPr>
        <p:spPr>
          <a:xfrm>
            <a:off x="11896200" y="6701760"/>
            <a:ext cx="394920" cy="16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341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VNJURQ+Arial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2" name="Picture 2" descr=""/>
          <p:cNvPicPr/>
          <p:nvPr/>
        </p:nvPicPr>
        <p:blipFill>
          <a:blip r:embed="rId1"/>
          <a:stretch/>
        </p:blipFill>
        <p:spPr>
          <a:xfrm>
            <a:off x="2157480" y="969480"/>
            <a:ext cx="7876800" cy="542952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2043360" y="365040"/>
            <a:ext cx="9309960" cy="930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1.2. Microcontrollers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564480" y="1447200"/>
            <a:ext cx="10788840" cy="4729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Microprocessor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vs. Microcontroller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5" name="object 2"/>
          <p:cNvSpPr/>
          <p:nvPr/>
        </p:nvSpPr>
        <p:spPr>
          <a:xfrm>
            <a:off x="794520" y="2035080"/>
            <a:ext cx="4935240" cy="43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9200" bIns="0" anchor="t">
            <a:spAutoFit/>
          </a:bodyPr>
          <a:p>
            <a:pPr marL="228600" indent="-228600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Font typeface="Wingdings" charset="2"/>
              <a:buChar char=""/>
            </a:pPr>
            <a:r>
              <a:rPr b="1" lang="en-US" sz="2800" spc="-12" strike="noStrike">
                <a:solidFill>
                  <a:srgbClr val="000000"/>
                </a:solidFill>
                <a:latin typeface="Times New Roman"/>
              </a:rPr>
              <a:t>Microprocessor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800" spc="-7" strike="noStrike">
                <a:solidFill>
                  <a:srgbClr val="000000"/>
                </a:solidFill>
                <a:latin typeface="Times New Roman"/>
              </a:rPr>
              <a:t>CPU</a:t>
            </a:r>
            <a:r>
              <a:rPr b="0" lang="en-US" sz="2800" spc="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800" spc="-7" strike="noStrike">
                <a:solidFill>
                  <a:srgbClr val="000000"/>
                </a:solidFill>
                <a:latin typeface="Times New Roman"/>
              </a:rPr>
              <a:t>is</a:t>
            </a:r>
            <a:r>
              <a:rPr b="0" lang="en-US" sz="2800" spc="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800" spc="-7" strike="noStrike">
                <a:solidFill>
                  <a:srgbClr val="000000"/>
                </a:solidFill>
                <a:latin typeface="Times New Roman"/>
              </a:rPr>
              <a:t>stand-alone,</a:t>
            </a:r>
            <a:r>
              <a:rPr b="0" lang="en-US" sz="2800" spc="-7" strike="noStrike">
                <a:solidFill>
                  <a:srgbClr val="000000"/>
                </a:solidFill>
                <a:latin typeface="Times New Roman"/>
              </a:rPr>
              <a:t>	</a:t>
            </a:r>
            <a:r>
              <a:rPr b="0" lang="en-US" sz="2800" spc="-7" strike="noStrike">
                <a:solidFill>
                  <a:srgbClr val="000000"/>
                </a:solidFill>
                <a:latin typeface="Times New Roman"/>
              </a:rPr>
              <a:t>RAM, ROM, I/O, timer are</a:t>
            </a:r>
            <a:r>
              <a:rPr b="0" lang="en-US" sz="2800" spc="9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800" spc="-7" strike="noStrike">
                <a:solidFill>
                  <a:srgbClr val="000000"/>
                </a:solidFill>
                <a:latin typeface="Times New Roman"/>
              </a:rPr>
              <a:t>separate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800" spc="-7" strike="noStrike">
                <a:solidFill>
                  <a:srgbClr val="000000"/>
                </a:solidFill>
                <a:latin typeface="Times New Roman"/>
              </a:rPr>
              <a:t>designer can decide on the  amount of ROM, RAM and  I/O</a:t>
            </a:r>
            <a:r>
              <a:rPr b="0" lang="en-US" sz="2800" spc="4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ports.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800" spc="-7" strike="noStrike">
                <a:solidFill>
                  <a:srgbClr val="000000"/>
                </a:solidFill>
                <a:latin typeface="Times New Roman"/>
              </a:rPr>
              <a:t>Expansive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800" spc="-7" strike="noStrike">
                <a:solidFill>
                  <a:srgbClr val="000000"/>
                </a:solidFill>
                <a:latin typeface="Times New Roman"/>
              </a:rPr>
              <a:t>Versatility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800" spc="-7" strike="noStrike">
                <a:solidFill>
                  <a:srgbClr val="000000"/>
                </a:solidFill>
                <a:latin typeface="Times New Roman"/>
              </a:rPr>
              <a:t>general-purpose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object 3"/>
          <p:cNvSpPr/>
          <p:nvPr/>
        </p:nvSpPr>
        <p:spPr>
          <a:xfrm>
            <a:off x="7313400" y="2035080"/>
            <a:ext cx="4654800" cy="467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9200" bIns="0" anchor="t">
            <a:spAutoFit/>
          </a:bodyPr>
          <a:p>
            <a:pPr marL="228600" indent="-228600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buFont typeface="Wingdings" charset="2"/>
              <a:buChar char=""/>
            </a:pPr>
            <a:r>
              <a:rPr b="1" lang="en-US" sz="2800" spc="-12" strike="noStrike">
                <a:solidFill>
                  <a:srgbClr val="000000"/>
                </a:solidFill>
                <a:latin typeface="Times New Roman"/>
              </a:rPr>
              <a:t>Microcontroller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69800" indent="-457200">
              <a:lnSpc>
                <a:spcPct val="100000"/>
              </a:lnSpc>
              <a:spcBef>
                <a:spcPts val="524"/>
              </a:spcBef>
              <a:buClr>
                <a:srgbClr val="000000"/>
              </a:buClr>
              <a:buFont typeface="Wingdings" charset="2"/>
              <a:buChar char=""/>
              <a:tabLst>
                <a:tab algn="l" pos="354960"/>
                <a:tab algn="l" pos="355680"/>
              </a:tabLst>
            </a:pPr>
            <a:r>
              <a:rPr b="0" lang="en-US" sz="2800" spc="-7" strike="noStrike">
                <a:solidFill>
                  <a:srgbClr val="000000"/>
                </a:solidFill>
                <a:latin typeface="Times New Roman"/>
              </a:rPr>
              <a:t>CPU, RAM, ROM, I/O</a:t>
            </a:r>
            <a:r>
              <a:rPr b="0" lang="en-US" sz="2800" spc="-3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800" spc="-7" strike="noStrike">
                <a:solidFill>
                  <a:srgbClr val="000000"/>
                </a:solidFill>
                <a:latin typeface="Times New Roman"/>
              </a:rPr>
              <a:t>and timer are all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on </a:t>
            </a:r>
            <a:r>
              <a:rPr b="0" lang="en-US" sz="2800" spc="-7" strike="noStrike">
                <a:solidFill>
                  <a:srgbClr val="000000"/>
                </a:solidFill>
                <a:latin typeface="Times New Roman"/>
              </a:rPr>
              <a:t>a single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800" spc="-7" strike="noStrike">
                <a:solidFill>
                  <a:srgbClr val="000000"/>
                </a:solidFill>
                <a:latin typeface="Times New Roman"/>
              </a:rPr>
              <a:t>chip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69800" indent="-457200">
              <a:lnSpc>
                <a:spcPct val="100000"/>
              </a:lnSpc>
              <a:spcBef>
                <a:spcPts val="524"/>
              </a:spcBef>
              <a:buClr>
                <a:srgbClr val="000000"/>
              </a:buClr>
              <a:buFont typeface="Wingdings" charset="2"/>
              <a:buChar char=""/>
              <a:tabLst>
                <a:tab algn="l" pos="354960"/>
                <a:tab algn="l" pos="355680"/>
              </a:tabLst>
            </a:pPr>
            <a:r>
              <a:rPr b="0" lang="en-US" sz="2800" spc="-7" strike="noStrike">
                <a:solidFill>
                  <a:srgbClr val="000000"/>
                </a:solidFill>
                <a:latin typeface="Times New Roman"/>
              </a:rPr>
              <a:t>fix amount of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on-chip </a:t>
            </a:r>
            <a:r>
              <a:rPr b="0" lang="en-US" sz="2800" spc="-7" strike="noStrike">
                <a:solidFill>
                  <a:srgbClr val="000000"/>
                </a:solidFill>
                <a:latin typeface="Times New Roman"/>
              </a:rPr>
              <a:t>ROM,  RAM, I/O ports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69800" indent="-457200">
              <a:lnSpc>
                <a:spcPct val="100000"/>
              </a:lnSpc>
              <a:spcBef>
                <a:spcPts val="524"/>
              </a:spcBef>
              <a:buClr>
                <a:srgbClr val="000000"/>
              </a:buClr>
              <a:buFont typeface="Wingdings" charset="2"/>
              <a:buChar char=""/>
              <a:tabLst>
                <a:tab algn="l" pos="354960"/>
                <a:tab algn="l" pos="355680"/>
              </a:tabLst>
            </a:pPr>
            <a:r>
              <a:rPr b="0" lang="en-US" sz="2800" spc="-7" strike="noStrike">
                <a:solidFill>
                  <a:srgbClr val="000000"/>
                </a:solidFill>
                <a:latin typeface="Times New Roman"/>
              </a:rPr>
              <a:t>Highly bit addressable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69800" indent="-457200">
              <a:lnSpc>
                <a:spcPct val="100000"/>
              </a:lnSpc>
              <a:spcBef>
                <a:spcPts val="524"/>
              </a:spcBef>
              <a:buClr>
                <a:srgbClr val="000000"/>
              </a:buClr>
              <a:buFont typeface="Wingdings" charset="2"/>
              <a:buChar char=""/>
              <a:tabLst>
                <a:tab algn="l" pos="354960"/>
                <a:tab algn="l" pos="355680"/>
              </a:tabLst>
            </a:pPr>
            <a:r>
              <a:rPr b="0" lang="en-US" sz="2800" spc="-7" strike="noStrike">
                <a:solidFill>
                  <a:srgbClr val="000000"/>
                </a:solidFill>
                <a:latin typeface="Times New Roman"/>
              </a:rPr>
              <a:t>for applications in which cost,  power and space are</a:t>
            </a:r>
            <a:r>
              <a:rPr b="0" lang="en-US" sz="2800" spc="-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800" spc="-7" strike="noStrike">
                <a:solidFill>
                  <a:srgbClr val="000000"/>
                </a:solidFill>
                <a:latin typeface="Times New Roman"/>
              </a:rPr>
              <a:t>critical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69800" indent="-457200">
              <a:lnSpc>
                <a:spcPct val="100000"/>
              </a:lnSpc>
              <a:spcBef>
                <a:spcPts val="524"/>
              </a:spcBef>
              <a:buClr>
                <a:srgbClr val="000000"/>
              </a:buClr>
              <a:buFont typeface="Wingdings" charset="2"/>
              <a:buChar char=""/>
              <a:tabLst>
                <a:tab algn="l" pos="354960"/>
                <a:tab algn="l" pos="355680"/>
              </a:tabLst>
            </a:pPr>
            <a:r>
              <a:rPr b="0" lang="en-US" sz="2800" spc="-7" strike="noStrike">
                <a:solidFill>
                  <a:srgbClr val="000000"/>
                </a:solidFill>
                <a:latin typeface="Times New Roman"/>
              </a:rPr>
              <a:t>single-purpose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object 5"/>
          <p:cNvSpPr/>
          <p:nvPr/>
        </p:nvSpPr>
        <p:spPr>
          <a:xfrm>
            <a:off x="2864160" y="601560"/>
            <a:ext cx="7661160" cy="34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679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Times New Roman"/>
              </a:rPr>
              <a:t>1.2.  Microcontrollers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object 16"/>
          <p:cNvSpPr/>
          <p:nvPr/>
        </p:nvSpPr>
        <p:spPr>
          <a:xfrm>
            <a:off x="11896200" y="6701760"/>
            <a:ext cx="394920" cy="16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341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VNJURQ+Arial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9" name="Picture 2" descr=""/>
          <p:cNvPicPr/>
          <p:nvPr/>
        </p:nvPicPr>
        <p:blipFill>
          <a:blip r:embed="rId1"/>
          <a:stretch/>
        </p:blipFill>
        <p:spPr>
          <a:xfrm>
            <a:off x="2419200" y="1442880"/>
            <a:ext cx="7353000" cy="505944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2043000" y="365040"/>
            <a:ext cx="9310320" cy="945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1.3. Advanced microcontrollers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573120" y="1432080"/>
            <a:ext cx="11099520" cy="48654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AVR microcontrollers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PIC microcontrollers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ARM architecture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sldNum" idx="14"/>
          </p:nvPr>
        </p:nvSpPr>
        <p:spPr>
          <a:xfrm>
            <a:off x="8610480" y="6528960"/>
            <a:ext cx="2742840" cy="329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1D82776-23B5-4F4F-9C63-E35BA36B57FF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2090880" y="365040"/>
            <a:ext cx="9308880" cy="945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AVR Microcontroller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573120" y="1432080"/>
            <a:ext cx="11099520" cy="48654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sldNum" idx="15"/>
          </p:nvPr>
        </p:nvSpPr>
        <p:spPr>
          <a:xfrm>
            <a:off x="8610480" y="6528960"/>
            <a:ext cx="2742840" cy="329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A306B33-6294-4FE8-A099-6D5AEFC7839E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16" name="Picture 2" descr=""/>
          <p:cNvPicPr/>
          <p:nvPr/>
        </p:nvPicPr>
        <p:blipFill>
          <a:blip r:embed="rId1"/>
          <a:stretch/>
        </p:blipFill>
        <p:spPr>
          <a:xfrm>
            <a:off x="1765440" y="2124000"/>
            <a:ext cx="3514320" cy="2609640"/>
          </a:xfrm>
          <a:prstGeom prst="rect">
            <a:avLst/>
          </a:prstGeom>
          <a:ln w="0">
            <a:noFill/>
          </a:ln>
        </p:spPr>
      </p:pic>
      <p:pic>
        <p:nvPicPr>
          <p:cNvPr id="217" name="Picture 3" descr=""/>
          <p:cNvPicPr/>
          <p:nvPr/>
        </p:nvPicPr>
        <p:blipFill>
          <a:blip r:embed="rId2"/>
          <a:stretch/>
        </p:blipFill>
        <p:spPr>
          <a:xfrm>
            <a:off x="7912080" y="2124000"/>
            <a:ext cx="2876040" cy="2676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2090880" y="365040"/>
            <a:ext cx="9308880" cy="945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AVR general features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573120" y="1432080"/>
            <a:ext cx="11099520" cy="48654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Enhanced RISC architecture with mostly fixed – length instruction, load-store  memory access and 32 general-purpose registers.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A two – stage instruction pipeline that speeds up excution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Majority of instructions take one clock cycle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Up to 10Mhz clock operation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Wide variety of on-chip peripherals, including digital I/O, ADC, EEPROM, Timers, UART, RCT timer, PWM etc.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Internal program and data memory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sldNum" idx="16"/>
          </p:nvPr>
        </p:nvSpPr>
        <p:spPr>
          <a:xfrm>
            <a:off x="8610480" y="6528960"/>
            <a:ext cx="2742840" cy="329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BD8C8A3-F701-4E2A-9706-F83F49E7035F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3553920" y="146520"/>
            <a:ext cx="4346280" cy="1170720"/>
          </a:xfrm>
          <a:prstGeom prst="rect">
            <a:avLst/>
          </a:prstGeom>
          <a:noFill/>
          <a:ln w="0">
            <a:noFill/>
          </a:ln>
        </p:spPr>
        <p:txBody>
          <a:bodyPr lIns="0" rIns="0" tIns="25560" bIns="0" anchor="ctr">
            <a:noAutofit/>
          </a:bodyPr>
          <a:p>
            <a:pPr marL="25560" indent="0">
              <a:lnSpc>
                <a:spcPct val="100000"/>
              </a:lnSpc>
              <a:spcBef>
                <a:spcPts val="201"/>
              </a:spcBef>
              <a:buNone/>
            </a:pPr>
            <a:r>
              <a:rPr b="0" lang="en-US" sz="4400" spc="-12" strike="noStrike">
                <a:solidFill>
                  <a:srgbClr val="000000"/>
                </a:solidFill>
                <a:latin typeface="Times New Roman"/>
              </a:rPr>
              <a:t>Obje</a:t>
            </a:r>
            <a:r>
              <a:rPr b="0" lang="en-US" sz="4400" spc="9" strike="noStrike">
                <a:solidFill>
                  <a:srgbClr val="000000"/>
                </a:solidFill>
                <a:latin typeface="Times New Roman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tiv</a:t>
            </a:r>
            <a:r>
              <a:rPr b="0" lang="en-US" sz="4400" spc="9" strike="noStrike">
                <a:solidFill>
                  <a:srgbClr val="000000"/>
                </a:solidFill>
                <a:latin typeface="Times New Roman"/>
              </a:rPr>
              <a:t>e</a:t>
            </a:r>
            <a:r>
              <a:rPr b="0" lang="en-US" sz="4400" spc="-12" strike="noStrike">
                <a:solidFill>
                  <a:srgbClr val="000000"/>
                </a:solidFill>
                <a:latin typeface="Times New Roman"/>
              </a:rPr>
              <a:t>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6" name="object 3"/>
          <p:cNvSpPr/>
          <p:nvPr/>
        </p:nvSpPr>
        <p:spPr>
          <a:xfrm>
            <a:off x="1895400" y="1369440"/>
            <a:ext cx="8071920" cy="411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6640" bIns="0" anchor="t">
            <a:spAutoFit/>
          </a:bodyPr>
          <a:p>
            <a:pPr marL="369720" indent="-345600">
              <a:lnSpc>
                <a:spcPct val="100000"/>
              </a:lnSpc>
              <a:spcBef>
                <a:spcPts val="210"/>
              </a:spcBef>
              <a:buClr>
                <a:srgbClr val="000000"/>
              </a:buClr>
              <a:buFont typeface="Arial"/>
              <a:buChar char="•"/>
              <a:tabLst>
                <a:tab algn="l" pos="370800"/>
              </a:tabLst>
            </a:pPr>
            <a:r>
              <a:rPr b="0" lang="en-US" sz="2800" spc="-21" strike="noStrike">
                <a:solidFill>
                  <a:srgbClr val="000000"/>
                </a:solidFill>
                <a:latin typeface="Times New Roman"/>
              </a:rPr>
              <a:t>Introduction </a:t>
            </a:r>
            <a:r>
              <a:rPr b="0" lang="en-US" sz="2800" spc="-12" strike="noStrike">
                <a:solidFill>
                  <a:srgbClr val="000000"/>
                </a:solidFill>
                <a:latin typeface="Times New Roman"/>
              </a:rPr>
              <a:t>fundamentals and applications of  </a:t>
            </a:r>
            <a:r>
              <a:rPr b="0" lang="en-US" sz="2800" spc="-21" strike="noStrike">
                <a:solidFill>
                  <a:srgbClr val="000000"/>
                </a:solidFill>
                <a:latin typeface="Times New Roman"/>
              </a:rPr>
              <a:t>microprocessors </a:t>
            </a:r>
            <a:r>
              <a:rPr b="0" lang="en-US" sz="2800" spc="-12" strike="noStrike">
                <a:solidFill>
                  <a:srgbClr val="000000"/>
                </a:solidFill>
                <a:latin typeface="Times New Roman"/>
              </a:rPr>
              <a:t>and </a:t>
            </a:r>
            <a:r>
              <a:rPr b="0" lang="en-US" sz="2800" spc="-21" strike="noStrike">
                <a:solidFill>
                  <a:srgbClr val="000000"/>
                </a:solidFill>
                <a:latin typeface="Times New Roman"/>
              </a:rPr>
              <a:t>microcomputers.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69720" indent="-345600">
              <a:lnSpc>
                <a:spcPct val="100000"/>
              </a:lnSpc>
              <a:spcBef>
                <a:spcPts val="669"/>
              </a:spcBef>
              <a:buClr>
                <a:srgbClr val="000000"/>
              </a:buClr>
              <a:buFont typeface="Arial"/>
              <a:buChar char="•"/>
              <a:tabLst>
                <a:tab algn="l" pos="370800"/>
              </a:tabLst>
            </a:pPr>
            <a:r>
              <a:rPr b="0" lang="en-US" sz="2800" spc="-21" strike="noStrike">
                <a:solidFill>
                  <a:srgbClr val="000000"/>
                </a:solidFill>
                <a:latin typeface="Times New Roman"/>
              </a:rPr>
              <a:t>Architecture, </a:t>
            </a:r>
            <a:r>
              <a:rPr b="0" lang="en-US" sz="2800" spc="-12" strike="noStrike">
                <a:solidFill>
                  <a:srgbClr val="000000"/>
                </a:solidFill>
                <a:latin typeface="Times New Roman"/>
              </a:rPr>
              <a:t>the instruction set, and applications of  8051 </a:t>
            </a:r>
            <a:r>
              <a:rPr b="0" lang="en-US" sz="2800" spc="-21" strike="noStrike">
                <a:solidFill>
                  <a:srgbClr val="000000"/>
                </a:solidFill>
                <a:latin typeface="Times New Roman"/>
              </a:rPr>
              <a:t>microcontroller</a:t>
            </a:r>
            <a:r>
              <a:rPr b="0" lang="en-US" sz="2800" spc="-4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800" spc="-12" strike="noStrike">
                <a:solidFill>
                  <a:srgbClr val="000000"/>
                </a:solidFill>
                <a:latin typeface="Times New Roman"/>
              </a:rPr>
              <a:t>family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69720" indent="-345600">
              <a:lnSpc>
                <a:spcPct val="100000"/>
              </a:lnSpc>
              <a:spcBef>
                <a:spcPts val="660"/>
              </a:spcBef>
              <a:buClr>
                <a:srgbClr val="000000"/>
              </a:buClr>
              <a:buFont typeface="Arial"/>
              <a:buChar char="•"/>
              <a:tabLst>
                <a:tab algn="l" pos="37080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Basic </a:t>
            </a:r>
            <a:r>
              <a:rPr b="0" lang="en-US" sz="2800" spc="-12" strike="noStrike">
                <a:solidFill>
                  <a:srgbClr val="000000"/>
                </a:solidFill>
                <a:latin typeface="Times New Roman"/>
              </a:rPr>
              <a:t>applications of </a:t>
            </a:r>
            <a:r>
              <a:rPr b="0" lang="en-US" sz="2800" spc="-21" strike="noStrike">
                <a:solidFill>
                  <a:srgbClr val="000000"/>
                </a:solidFill>
                <a:latin typeface="Times New Roman"/>
              </a:rPr>
              <a:t>microprocessors, </a:t>
            </a:r>
            <a:r>
              <a:rPr b="0" lang="en-US" sz="2800" spc="-12" strike="noStrike">
                <a:solidFill>
                  <a:srgbClr val="000000"/>
                </a:solidFill>
                <a:latin typeface="Times New Roman"/>
              </a:rPr>
              <a:t>such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as  </a:t>
            </a:r>
            <a:r>
              <a:rPr b="0" lang="en-US" sz="2800" spc="-12" strike="noStrike">
                <a:solidFill>
                  <a:srgbClr val="000000"/>
                </a:solidFill>
                <a:latin typeface="Times New Roman"/>
              </a:rPr>
              <a:t>input/output, analog-digital </a:t>
            </a:r>
            <a:r>
              <a:rPr b="0" lang="en-US" sz="2800" spc="-21" strike="noStrike">
                <a:solidFill>
                  <a:srgbClr val="000000"/>
                </a:solidFill>
                <a:latin typeface="Times New Roman"/>
              </a:rPr>
              <a:t>conversion </a:t>
            </a:r>
            <a:r>
              <a:rPr b="0" lang="en-US" sz="2800" spc="-12" strike="noStrike">
                <a:solidFill>
                  <a:srgbClr val="000000"/>
                </a:solidFill>
                <a:latin typeface="Times New Roman"/>
              </a:rPr>
              <a:t>(ADC),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and  </a:t>
            </a:r>
            <a:r>
              <a:rPr b="0" lang="en-US" sz="2800" spc="-12" strike="noStrike">
                <a:solidFill>
                  <a:srgbClr val="000000"/>
                </a:solidFill>
                <a:latin typeface="Times New Roman"/>
              </a:rPr>
              <a:t>digital-analog </a:t>
            </a:r>
            <a:r>
              <a:rPr b="0" lang="en-US" sz="2800" spc="-21" strike="noStrike">
                <a:solidFill>
                  <a:srgbClr val="000000"/>
                </a:solidFill>
                <a:latin typeface="Times New Roman"/>
              </a:rPr>
              <a:t>conversion (DAC),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and </a:t>
            </a:r>
            <a:r>
              <a:rPr b="0" lang="en-US" sz="2800" spc="-21" strike="noStrike">
                <a:solidFill>
                  <a:srgbClr val="000000"/>
                </a:solidFill>
                <a:latin typeface="Times New Roman"/>
              </a:rPr>
              <a:t>data</a:t>
            </a:r>
            <a:r>
              <a:rPr b="0" lang="en-US" sz="2800" spc="-12" strike="noStrike">
                <a:solidFill>
                  <a:srgbClr val="000000"/>
                </a:solidFill>
                <a:latin typeface="Times New Roman"/>
              </a:rPr>
              <a:t> acquisition.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369720" indent="-345600">
              <a:lnSpc>
                <a:spcPct val="100000"/>
              </a:lnSpc>
              <a:spcBef>
                <a:spcPts val="660"/>
              </a:spcBef>
              <a:buClr>
                <a:srgbClr val="000000"/>
              </a:buClr>
              <a:buFont typeface="Arial"/>
              <a:buChar char="•"/>
              <a:tabLst>
                <a:tab algn="l" pos="370800"/>
              </a:tabLst>
            </a:pPr>
            <a:r>
              <a:rPr b="0" lang="en-US" sz="2800" spc="-12" strike="noStrike">
                <a:solidFill>
                  <a:srgbClr val="000000"/>
                </a:solidFill>
                <a:latin typeface="Times New Roman"/>
              </a:rPr>
              <a:t>Aspects of KIT Arduino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object 4"/>
          <p:cNvSpPr/>
          <p:nvPr/>
        </p:nvSpPr>
        <p:spPr>
          <a:xfrm>
            <a:off x="10020240" y="6415560"/>
            <a:ext cx="127800" cy="20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5560" bIns="0" anchor="t">
            <a:spAutoFit/>
          </a:bodyPr>
          <a:p>
            <a:pPr marL="25560">
              <a:lnSpc>
                <a:spcPct val="100000"/>
              </a:lnSpc>
              <a:spcBef>
                <a:spcPts val="201"/>
              </a:spcBef>
            </a:pPr>
            <a:r>
              <a:rPr b="0" lang="en-US" sz="1200" spc="-1" strike="noStrike">
                <a:solidFill>
                  <a:srgbClr val="888888"/>
                </a:solidFill>
                <a:latin typeface="Calibri"/>
              </a:rPr>
              <a:t>2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object 6"/>
          <p:cNvSpPr/>
          <p:nvPr/>
        </p:nvSpPr>
        <p:spPr>
          <a:xfrm>
            <a:off x="2047680" y="6415560"/>
            <a:ext cx="1431000" cy="39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5560" bIns="0" anchor="t">
            <a:spAutoFit/>
          </a:bodyPr>
          <a:p>
            <a:pPr marL="25560">
              <a:lnSpc>
                <a:spcPct val="100000"/>
              </a:lnSpc>
              <a:spcBef>
                <a:spcPts val="201"/>
              </a:spcBef>
            </a:pPr>
            <a:r>
              <a:rPr b="0" lang="en-US" sz="1200" spc="-32" strike="noStrike">
                <a:solidFill>
                  <a:srgbClr val="888888"/>
                </a:solidFill>
                <a:latin typeface="Calibri"/>
              </a:rPr>
              <a:t>Ref. </a:t>
            </a:r>
            <a:r>
              <a:rPr b="0" lang="en-US" sz="1200" spc="-1" strike="noStrike">
                <a:solidFill>
                  <a:srgbClr val="888888"/>
                </a:solidFill>
                <a:latin typeface="Calibri"/>
              </a:rPr>
              <a:t>I. </a:t>
            </a:r>
            <a:r>
              <a:rPr b="0" lang="en-US" sz="1200" spc="-21" strike="noStrike">
                <a:solidFill>
                  <a:srgbClr val="888888"/>
                </a:solidFill>
                <a:latin typeface="Calibri"/>
              </a:rPr>
              <a:t>Scott</a:t>
            </a:r>
            <a:r>
              <a:rPr b="0" lang="en-US" sz="1200" spc="-120" strike="noStrike">
                <a:solidFill>
                  <a:srgbClr val="888888"/>
                </a:solidFill>
                <a:latin typeface="Calibri"/>
              </a:rPr>
              <a:t> </a:t>
            </a:r>
            <a:r>
              <a:rPr b="0" lang="en-US" sz="1200" spc="-12" strike="noStrike">
                <a:solidFill>
                  <a:srgbClr val="888888"/>
                </a:solidFill>
                <a:latin typeface="Calibri"/>
              </a:rPr>
              <a:t>Mackenzie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2043000" y="365040"/>
            <a:ext cx="9310320" cy="945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AVR general features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573120" y="1432080"/>
            <a:ext cx="11099520" cy="48654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In-System programmable (ISP)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Available in 8 pin to 64 pin size to suit wide variety of applications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Up to 12 times performance speedup over conventional CISC controllers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Wide operating voltage from 2.7 to 6.0 V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Simple architecture offers a small learning curve to uninitiated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sldNum" idx="17"/>
          </p:nvPr>
        </p:nvSpPr>
        <p:spPr>
          <a:xfrm>
            <a:off x="8610480" y="6528960"/>
            <a:ext cx="2742840" cy="329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B96836B-96FB-47D8-8A87-822DCC973D20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2043000" y="365040"/>
            <a:ext cx="9310320" cy="945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What does AVR RISC mean?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>
          <a:xfrm>
            <a:off x="573120" y="1757520"/>
            <a:ext cx="11099520" cy="48654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The acronym AVR has been reported to stand for: Advanced Virtual RISC and also for the chip’s designers: Alf-Egil Bogen and Vegard Wollan who designed the basic architecture at the Norwegian Institute of Technology.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RISC stands for Reduced Instruction Set Computer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CPU design with a reduced instruction set as well as a simpler set of instructions ()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sldNum" idx="18"/>
          </p:nvPr>
        </p:nvSpPr>
        <p:spPr>
          <a:xfrm>
            <a:off x="8610480" y="6528960"/>
            <a:ext cx="2742840" cy="329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055E77F-2345-425C-96C2-7D57EC841897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2090880" y="365040"/>
            <a:ext cx="9308880" cy="945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AVR architecture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573120" y="1432080"/>
            <a:ext cx="11099520" cy="48654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sldNum" idx="19"/>
          </p:nvPr>
        </p:nvSpPr>
        <p:spPr>
          <a:xfrm>
            <a:off x="8610480" y="6528960"/>
            <a:ext cx="2742840" cy="329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98D9FC7-D7B7-49F3-8038-8D0DA5C232A4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30" name="Picture 2" descr=""/>
          <p:cNvPicPr/>
          <p:nvPr/>
        </p:nvPicPr>
        <p:blipFill>
          <a:blip r:embed="rId1"/>
          <a:stretch/>
        </p:blipFill>
        <p:spPr>
          <a:xfrm>
            <a:off x="2557440" y="1400040"/>
            <a:ext cx="6453000" cy="5314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2090880" y="365040"/>
            <a:ext cx="9308880" cy="945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AVR Mega 8 features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371520" y="1447920"/>
            <a:ext cx="7376760" cy="48654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8 Kbyte self-programming flash program memory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1-kbyte SRAM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512 byte EEFROM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6 or 8 channel 10 bit A-D converter.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Up to 16 MIPS throughput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sldNum" idx="20"/>
          </p:nvPr>
        </p:nvSpPr>
        <p:spPr>
          <a:xfrm>
            <a:off x="8610480" y="6528960"/>
            <a:ext cx="2742840" cy="329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DEE6F74-871A-45A4-AC37-AFB163D4857C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34" name="Picture 5" descr=""/>
          <p:cNvPicPr/>
          <p:nvPr/>
        </p:nvPicPr>
        <p:blipFill>
          <a:blip r:embed="rId1"/>
          <a:stretch/>
        </p:blipFill>
        <p:spPr>
          <a:xfrm>
            <a:off x="7763040" y="1471680"/>
            <a:ext cx="3018960" cy="3952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2090880" y="365040"/>
            <a:ext cx="9308880" cy="945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AT Mega 8 pinout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/>
          </p:nvPr>
        </p:nvSpPr>
        <p:spPr>
          <a:xfrm>
            <a:off x="573120" y="1432080"/>
            <a:ext cx="11099520" cy="48654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sldNum" idx="21"/>
          </p:nvPr>
        </p:nvSpPr>
        <p:spPr>
          <a:xfrm>
            <a:off x="8610480" y="6528960"/>
            <a:ext cx="2742840" cy="329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22DA839-B8F5-4024-B6BB-D767AE54E378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38" name="Picture 2" descr=""/>
          <p:cNvPicPr/>
          <p:nvPr/>
        </p:nvPicPr>
        <p:blipFill>
          <a:blip r:embed="rId1"/>
          <a:stretch/>
        </p:blipFill>
        <p:spPr>
          <a:xfrm>
            <a:off x="3400560" y="1538280"/>
            <a:ext cx="5019480" cy="4743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2043000" y="365040"/>
            <a:ext cx="9310320" cy="945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Atmega 16  Features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495360" y="1432080"/>
            <a:ext cx="11099520" cy="48654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131 instructions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32  8-bit GP registers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Throughput up to 16 MIPS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16K programmable flash (instructions)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512 Bytes EEPROM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1K internal SRAM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Timers, serial and parallel I/O, ADC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sldNum" idx="22"/>
          </p:nvPr>
        </p:nvSpPr>
        <p:spPr>
          <a:xfrm>
            <a:off x="8610480" y="6528960"/>
            <a:ext cx="2742840" cy="329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C2244ED-4A03-41AF-BFB6-7E8E9B79ED5E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2043000" y="365040"/>
            <a:ext cx="9310320" cy="945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AVR memory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573120" y="1432080"/>
            <a:ext cx="11099520" cy="48654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Flash: machine instructions go here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SRAM: for runtime data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Note bus independence for data and instructions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EEPROM: secondary storage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EEPROM and Flash memories have a limited lifetime of erase/write cycles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sldNum" idx="23"/>
          </p:nvPr>
        </p:nvSpPr>
        <p:spPr>
          <a:xfrm>
            <a:off x="8610480" y="6528960"/>
            <a:ext cx="2742840" cy="329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056F468-ED71-43BC-8673-04A98351C691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2043000" y="365040"/>
            <a:ext cx="9310320" cy="945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PIC microtrontroller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/>
          </p:nvPr>
        </p:nvSpPr>
        <p:spPr>
          <a:xfrm>
            <a:off x="573120" y="1432080"/>
            <a:ext cx="11099520" cy="48654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PIC stands for Peripherals Interface Controller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The general instruments used the acronyms Programmable Interface Controller and Programmable Intelligent Computer for the initial PICs (PIC 1640 and PIC 1650)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In 1993, Microchip Technology launched the 8-bit  PIC 18F84 with EEPROM which could be programmable using serial method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The improved version of PIC16c84 with flash memory (PIC18F84 and PIC18F84A) hit the market in 1998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sldNum" idx="24"/>
          </p:nvPr>
        </p:nvSpPr>
        <p:spPr>
          <a:xfrm>
            <a:off x="8610480" y="6528960"/>
            <a:ext cx="2742840" cy="329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D17091C-4A15-4C03-BB81-B5522DDE7604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2043000" y="365040"/>
            <a:ext cx="9310320" cy="945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Development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573120" y="1432080"/>
            <a:ext cx="11099520" cy="48654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Since 1998, Microchip Technology continuously developed new high performance microcontrollers with new complex architecture and enhanced in-built peripherals.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PIC microcontroller is based on Harvard architecture.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At present PIC microcontrollers are widely used for industrial purpose due to its high performance ability at low power consumption.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It is also very famous among hobbyists due to moderate cost and easy availability of its supporting software and hardware tools like compilers, simulators, debuggers, etc…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sldNum" idx="25"/>
          </p:nvPr>
        </p:nvSpPr>
        <p:spPr>
          <a:xfrm>
            <a:off x="8610480" y="6528960"/>
            <a:ext cx="2742840" cy="329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54E53F3-FD50-430C-8589-9FB26FCF36B1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2043000" y="365040"/>
            <a:ext cx="9310320" cy="945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Development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573120" y="1432080"/>
            <a:ext cx="11099520" cy="48654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The 8-bit PIC microcontroller is divided into following four categories on the basic of internal architecture: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Base line PIC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Mid-range PIC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Enhanced Mid-range PIC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PIC18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57200" indent="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sldNum" idx="26"/>
          </p:nvPr>
        </p:nvSpPr>
        <p:spPr>
          <a:xfrm>
            <a:off x="8610480" y="6528960"/>
            <a:ext cx="2742840" cy="329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B91595A-E505-4763-B8C0-B93B5EBCB42B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object 5"/>
          <p:cNvSpPr/>
          <p:nvPr/>
        </p:nvSpPr>
        <p:spPr>
          <a:xfrm>
            <a:off x="3237480" y="499680"/>
            <a:ext cx="4717440" cy="493920"/>
          </a:xfrm>
          <a:prstGeom prst="rect">
            <a:avLst/>
          </a:prstGeom>
          <a:solidFill>
            <a:schemeClr val="bg1"/>
          </a:solidFill>
          <a:ln w="7620">
            <a:solidFill>
              <a:srgbClr val="5f6e1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0" rIns="0" tIns="6840" bIns="0" anchor="t">
            <a:spAutoFit/>
          </a:bodyPr>
          <a:p>
            <a:pPr>
              <a:lnSpc>
                <a:spcPct val="100000"/>
              </a:lnSpc>
              <a:spcBef>
                <a:spcPts val="54"/>
              </a:spcBef>
            </a:pPr>
            <a:r>
              <a:rPr b="1" lang="en-US" sz="3200" spc="-1" strike="noStrike">
                <a:solidFill>
                  <a:srgbClr val="000000"/>
                </a:solidFill>
                <a:latin typeface="Times New Roman"/>
              </a:rPr>
              <a:t>Textbooks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object 3"/>
          <p:cNvSpPr/>
          <p:nvPr/>
        </p:nvSpPr>
        <p:spPr>
          <a:xfrm>
            <a:off x="737280" y="1724400"/>
            <a:ext cx="9534240" cy="319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5560" bIns="0" anchor="t">
            <a:spAutoFit/>
          </a:bodyPr>
          <a:p>
            <a:pPr marL="343080" indent="-34308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Calibri Light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Calibri"/>
              </a:rPr>
              <a:t>I. Scott Mackenzie, Raphael C, -W, The 8051 Microcontroller, Prentice Hall, Fourth edition.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2242d"/>
              </a:buClr>
              <a:buFont typeface="Calibri Light"/>
              <a:buAutoNum type="arabicPeriod"/>
            </a:pPr>
            <a:r>
              <a:rPr b="0" lang="en-US" sz="2400" spc="-1" strike="noStrike">
                <a:solidFill>
                  <a:srgbClr val="22242d"/>
                </a:solidFill>
                <a:latin typeface="Times New Roman"/>
                <a:ea typeface="Calibri"/>
              </a:rPr>
              <a:t>James A. Langbridge, Arduino sketches – Tools and techniques for programming , Wiley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2242d"/>
              </a:buClr>
              <a:buFont typeface="Calibri Light"/>
              <a:buAutoNum type="arabicPeriod"/>
            </a:pPr>
            <a:r>
              <a:rPr b="0" lang="en-US" sz="2400" spc="-1" strike="noStrike">
                <a:solidFill>
                  <a:srgbClr val="22242d"/>
                </a:solidFill>
                <a:latin typeface="Times New Roman"/>
                <a:ea typeface="Calibri"/>
              </a:rPr>
              <a:t>Tống Văn On, Hoàng Đức Hải, “Họ vi điều khiển 8051”, 2001.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22242d"/>
              </a:buClr>
              <a:buFont typeface="Calibri Light"/>
              <a:buAutoNum type="arabicPeriod"/>
            </a:pPr>
            <a:r>
              <a:rPr b="0" lang="en-US" sz="2400" spc="-1" strike="noStrike">
                <a:solidFill>
                  <a:srgbClr val="22242d"/>
                </a:solidFill>
                <a:latin typeface="Times New Roman"/>
                <a:ea typeface="Calibri"/>
              </a:rPr>
              <a:t>Nguyễn Tăng Cường, “Cấu trúc và lập trình họ VĐK 8051”, 2003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2090880" y="365040"/>
            <a:ext cx="9308880" cy="945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/>
          </p:nvPr>
        </p:nvSpPr>
        <p:spPr>
          <a:xfrm>
            <a:off x="573120" y="1432080"/>
            <a:ext cx="11099520" cy="48654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sldNum" idx="27"/>
          </p:nvPr>
        </p:nvSpPr>
        <p:spPr>
          <a:xfrm>
            <a:off x="8610480" y="6528960"/>
            <a:ext cx="2742840" cy="329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9344571-89AC-46DB-B281-72A132D305B7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57" name="Picture 2" descr=""/>
          <p:cNvPicPr/>
          <p:nvPr/>
        </p:nvPicPr>
        <p:blipFill>
          <a:blip r:embed="rId1"/>
          <a:stretch/>
        </p:blipFill>
        <p:spPr>
          <a:xfrm>
            <a:off x="1967040" y="1274760"/>
            <a:ext cx="8257680" cy="5362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2090880" y="365040"/>
            <a:ext cx="9308880" cy="945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PIC microcontrollers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573120" y="1432080"/>
            <a:ext cx="11099520" cy="48654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Architecture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PIC microcontrollers are based on advanced RISC architecture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RISC stands for Reduced Instruction Set Computing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In this architecture, the instruction set of hardware gets reduced with increases the execution rate (speed) of system.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PIC microcontrollers follow Harvard architecture for internal data transfer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In Harvard architecture there are two separate memories for program and data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These two memories are accessed through different buses for data communication between memories and CPU core.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sldNum" idx="28"/>
          </p:nvPr>
        </p:nvSpPr>
        <p:spPr>
          <a:xfrm>
            <a:off x="8610480" y="6528960"/>
            <a:ext cx="2742840" cy="329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4319419-D82D-46B4-BE4A-6603CE874456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2090880" y="365040"/>
            <a:ext cx="9308880" cy="945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PIC microcontrollers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573120" y="1432080"/>
            <a:ext cx="11099520" cy="48654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Architecture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This architecture improves the speed of system over Von Neumann architecture in which program and data are fetched from the same memory using the same bus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PIC18 series controllers are based on 16 bit instruction set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The question may arise that if PIC18 are called 8-bit microcontrollers, then what about them being based on 16 bit instructions set.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PIC18 is an 8bit microcontroller this  statement means that the CPU core can receive/transmit or process a maximum of 8bit data at a time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sldNum" idx="29"/>
          </p:nvPr>
        </p:nvSpPr>
        <p:spPr>
          <a:xfrm>
            <a:off x="8610480" y="6528960"/>
            <a:ext cx="2742840" cy="329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100216D-C821-4D91-9554-65515A8563C8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2090880" y="365040"/>
            <a:ext cx="9308880" cy="945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PIC microcontrollers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573120" y="1432080"/>
            <a:ext cx="11099520" cy="48654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Architecture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On the other hand the statement PIC18 microcontrollers are based on 16 bit instruction set’s means that the assembly instruction sets are of 16 bit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the data memory is interfaced with 8 bit bus and program memory is interfaced with 16 bit bus as depicted in the following figure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sldNum" idx="30"/>
          </p:nvPr>
        </p:nvSpPr>
        <p:spPr>
          <a:xfrm>
            <a:off x="8610480" y="6528960"/>
            <a:ext cx="2742840" cy="329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4CDABD9-7239-4C89-81CA-CD3A685CE3C2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67" name="Picture 2" descr=""/>
          <p:cNvPicPr/>
          <p:nvPr/>
        </p:nvPicPr>
        <p:blipFill>
          <a:blip r:embed="rId1"/>
          <a:stretch/>
        </p:blipFill>
        <p:spPr>
          <a:xfrm>
            <a:off x="2714760" y="3814920"/>
            <a:ext cx="6762240" cy="214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2090880" y="365040"/>
            <a:ext cx="9308880" cy="945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PIC microcontrollers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573120" y="1432080"/>
            <a:ext cx="11099520" cy="48654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PIC18 Harvard Architecture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sldNum" idx="31"/>
          </p:nvPr>
        </p:nvSpPr>
        <p:spPr>
          <a:xfrm>
            <a:off x="8610480" y="6528960"/>
            <a:ext cx="2742840" cy="329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8EB116F-0E23-4A6A-87C5-76B9D0E48AF6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71" name="Picture 2" descr=""/>
          <p:cNvPicPr/>
          <p:nvPr/>
        </p:nvPicPr>
        <p:blipFill>
          <a:blip r:embed="rId1"/>
          <a:stretch/>
        </p:blipFill>
        <p:spPr>
          <a:xfrm>
            <a:off x="2433600" y="1911240"/>
            <a:ext cx="7324200" cy="4552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2090880" y="365040"/>
            <a:ext cx="9308880" cy="945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PIC microcontrollers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573120" y="1432080"/>
            <a:ext cx="11099520" cy="48654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sldNum" idx="32"/>
          </p:nvPr>
        </p:nvSpPr>
        <p:spPr>
          <a:xfrm>
            <a:off x="8610480" y="6528960"/>
            <a:ext cx="2742840" cy="329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8D38290-11A7-487D-816E-F5705B654FE6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75" name="Picture 2" descr=""/>
          <p:cNvPicPr/>
          <p:nvPr/>
        </p:nvPicPr>
        <p:blipFill>
          <a:blip r:embed="rId1"/>
          <a:stretch/>
        </p:blipFill>
        <p:spPr>
          <a:xfrm>
            <a:off x="2637000" y="1601640"/>
            <a:ext cx="6638400" cy="4924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2090880" y="365040"/>
            <a:ext cx="9308880" cy="945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PIC microcontrollers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/>
          </p:nvPr>
        </p:nvSpPr>
        <p:spPr>
          <a:xfrm>
            <a:off x="573120" y="1214280"/>
            <a:ext cx="11099520" cy="48654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0000"/>
          </a:bodyPr>
          <a:p>
            <a:pPr marL="222120" indent="-2221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Arithmetic Logic Unit (ALU)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67080" indent="-2221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Instruction decoder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11680" indent="-2221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16 bits instructions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667080" indent="-2221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Status register that stores flags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11680" indent="-2221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5 bits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	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667080" indent="-2221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WREG-working register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11680" indent="-2221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8bit accumulator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2120" indent="-2221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Registers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67080" indent="-2221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Program counter (PC)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11680" indent="-2221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21 bit register that hold the Program Memory address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667080" indent="-2221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Bank select Register (BRS)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11680" indent="-2221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4 bit register used in direct addressing the Data Memory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667080" indent="-2221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File select registers (FSRs)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11680" indent="-2221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12 bit registers used as memosy pointers in indirect addressing Data memory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sldNum" idx="33"/>
          </p:nvPr>
        </p:nvSpPr>
        <p:spPr>
          <a:xfrm>
            <a:off x="8610480" y="6528960"/>
            <a:ext cx="2742840" cy="329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EACD015-A752-4683-B96A-45BE6FEAD041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36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2090880" y="365040"/>
            <a:ext cx="9308880" cy="945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PIC microcontrollers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/>
          </p:nvPr>
        </p:nvSpPr>
        <p:spPr>
          <a:xfrm>
            <a:off x="573120" y="1074600"/>
            <a:ext cx="11099520" cy="48654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6000"/>
          </a:bodyPr>
          <a:p>
            <a:pPr marL="212040" indent="-2120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Address bus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37200" indent="-2120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21 bit address bus for Program Memory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062360" indent="-2120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Addressing capacity: 2MB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637200" indent="-2120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12 bit address bus for data memory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062360" indent="-2120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Addressing capacity : 4KB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12040" indent="-2120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Data bus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37200" indent="-2120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16 bit instruction/data bus for program memory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37200" indent="-2120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8bit data bus for data memory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12040" indent="-2120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PIC18F452/4520 Memory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37200" indent="-2120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Program memory: 32k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37200" indent="-2120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Data memory: 4K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37200" indent="-2120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Dara EEPROM: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062360" indent="-2120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Not part of the data memory spave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062360" indent="-2120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Addressed through special function registers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sldNum" idx="34"/>
          </p:nvPr>
        </p:nvSpPr>
        <p:spPr>
          <a:xfrm>
            <a:off x="8610480" y="6528960"/>
            <a:ext cx="2742840" cy="329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0163F43-DF0B-456D-9766-A5D7F273C603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2136600" y="333360"/>
            <a:ext cx="9310320" cy="9475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PIC microcontrollers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/>
          </p:nvPr>
        </p:nvSpPr>
        <p:spPr>
          <a:xfrm>
            <a:off x="573120" y="1432080"/>
            <a:ext cx="11099520" cy="48654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Specical feature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Slepp mode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Watchdog timer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Code protection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In-circuit serial programming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In circuit debugger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sldNum" idx="35"/>
          </p:nvPr>
        </p:nvSpPr>
        <p:spPr>
          <a:xfrm>
            <a:off x="8610480" y="6528960"/>
            <a:ext cx="2742840" cy="329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F3B1C83-8F74-4B87-A2C1-F429AE77AC35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2043000" y="365040"/>
            <a:ext cx="9310320" cy="945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AVR microcontroller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573120" y="1432080"/>
            <a:ext cx="7051320" cy="48654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The ARM is a 32 bit </a:t>
            </a:r>
            <a:r>
              <a:rPr b="0" lang="en-US" sz="2800" spc="-1" strike="noStrike">
                <a:solidFill>
                  <a:srgbClr val="ff0000"/>
                </a:solidFill>
                <a:latin typeface="Times New Roman"/>
              </a:rPr>
              <a:t>r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educed </a:t>
            </a:r>
            <a:r>
              <a:rPr b="0" lang="en-US" sz="2800" spc="-1" strike="noStrike">
                <a:solidFill>
                  <a:srgbClr val="ff0000"/>
                </a:solidFill>
                <a:latin typeface="Times New Roman"/>
              </a:rPr>
              <a:t>i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nstruction </a:t>
            </a:r>
            <a:r>
              <a:rPr b="0" lang="en-US" sz="2800" spc="-1" strike="noStrike">
                <a:solidFill>
                  <a:srgbClr val="ff0000"/>
                </a:solidFill>
                <a:latin typeface="Times New Roman"/>
              </a:rPr>
              <a:t>s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et </a:t>
            </a:r>
            <a:r>
              <a:rPr b="0" lang="en-US" sz="2800" spc="-1" strike="noStrike">
                <a:solidFill>
                  <a:srgbClr val="ff0000"/>
                </a:solidFill>
                <a:latin typeface="Times New Roman"/>
              </a:rPr>
              <a:t>c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omputer (RISC) developed by ARM holdings.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It was known as the </a:t>
            </a:r>
            <a:r>
              <a:rPr b="0" lang="en-US" sz="2800" spc="-1" strike="noStrike">
                <a:solidFill>
                  <a:srgbClr val="ff0000"/>
                </a:solidFill>
                <a:latin typeface="Times New Roman"/>
              </a:rPr>
              <a:t>Advanced RISC Machine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sldNum" idx="36"/>
          </p:nvPr>
        </p:nvSpPr>
        <p:spPr>
          <a:xfrm>
            <a:off x="8610480" y="6528960"/>
            <a:ext cx="2742840" cy="329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74F8186-4C3B-4A31-B608-A36FD4590294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88" name="Picture 2" descr=""/>
          <p:cNvPicPr/>
          <p:nvPr/>
        </p:nvPicPr>
        <p:blipFill>
          <a:blip r:embed="rId1"/>
          <a:stretch/>
        </p:blipFill>
        <p:spPr>
          <a:xfrm>
            <a:off x="7583400" y="1322280"/>
            <a:ext cx="4743000" cy="3561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object 4"/>
          <p:cNvSpPr/>
          <p:nvPr/>
        </p:nvSpPr>
        <p:spPr>
          <a:xfrm>
            <a:off x="1920240" y="1516320"/>
            <a:ext cx="8889480" cy="277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3240" bIns="0" anchor="t">
            <a:spAutoFit/>
          </a:bodyPr>
          <a:p>
            <a:pPr marL="12600">
              <a:lnSpc>
                <a:spcPct val="100000"/>
              </a:lnSpc>
              <a:spcBef>
                <a:spcPts val="734"/>
              </a:spcBef>
            </a:pPr>
            <a:r>
              <a:rPr b="0" lang="en-US" sz="2800" spc="-350" strike="noStrike" u="heavy">
                <a:solidFill>
                  <a:srgbClr val="252525"/>
                </a:solidFill>
                <a:uFill>
                  <a:solidFill>
                    <a:srgbClr val="252525"/>
                  </a:solidFill>
                </a:uFill>
                <a:latin typeface="Times New Roman"/>
              </a:rPr>
              <a:t>Contents</a:t>
            </a:r>
            <a:r>
              <a:rPr b="1" lang="en-US" sz="2800" spc="-7" strike="noStrike" u="heavy">
                <a:solidFill>
                  <a:srgbClr val="252525"/>
                </a:solidFill>
                <a:uFill>
                  <a:solidFill>
                    <a:srgbClr val="252525"/>
                  </a:solidFill>
                </a:uFill>
                <a:latin typeface="Arial"/>
              </a:rPr>
              <a:t>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35"/>
              </a:spcBef>
            </a:pPr>
            <a:r>
              <a:rPr b="0" i="1" lang="en-US" sz="2800" spc="-7" strike="noStrike">
                <a:solidFill>
                  <a:srgbClr val="ff0000"/>
                </a:solidFill>
                <a:latin typeface="Arial"/>
              </a:rPr>
              <a:t>Chapter 1: </a:t>
            </a:r>
            <a:r>
              <a:rPr b="1" lang="en-US" sz="2800" spc="-12" strike="noStrike">
                <a:solidFill>
                  <a:srgbClr val="252525"/>
                </a:solidFill>
                <a:latin typeface="Arial"/>
              </a:rPr>
              <a:t>Introduction to Microcontrollers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37000"/>
              </a:lnSpc>
            </a:pPr>
            <a:r>
              <a:rPr b="0" i="1" lang="en-US" sz="2800" spc="-7" strike="noStrike">
                <a:solidFill>
                  <a:srgbClr val="ff0000"/>
                </a:solidFill>
                <a:latin typeface="Arial"/>
              </a:rPr>
              <a:t>Chapter 2: </a:t>
            </a:r>
            <a:r>
              <a:rPr b="1" lang="en-US" sz="2800" spc="-7" strike="noStrike">
                <a:solidFill>
                  <a:srgbClr val="252525"/>
                </a:solidFill>
                <a:latin typeface="Arial"/>
              </a:rPr>
              <a:t> 8051 microcontroller architecture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37000"/>
              </a:lnSpc>
            </a:pPr>
            <a:r>
              <a:rPr b="0" i="1" lang="en-US" sz="2800" spc="-7" strike="noStrike">
                <a:solidFill>
                  <a:srgbClr val="ff0000"/>
                </a:solidFill>
                <a:latin typeface="Arial"/>
              </a:rPr>
              <a:t>Chapter 3: </a:t>
            </a:r>
            <a:r>
              <a:rPr b="1" lang="en-US" sz="2800" spc="-7" strike="noStrike">
                <a:solidFill>
                  <a:srgbClr val="252525"/>
                </a:solidFill>
                <a:latin typeface="Arial"/>
              </a:rPr>
              <a:t>C programming for 8051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37000"/>
              </a:lnSpc>
            </a:pPr>
            <a:r>
              <a:rPr b="0" i="1" lang="en-US" sz="2800" spc="-7" strike="noStrike">
                <a:solidFill>
                  <a:srgbClr val="ff0000"/>
                </a:solidFill>
                <a:latin typeface="Arial"/>
              </a:rPr>
              <a:t>Chapter </a:t>
            </a:r>
            <a:r>
              <a:rPr b="0" i="1" lang="en-US" sz="2800" spc="-1" strike="noStrike">
                <a:solidFill>
                  <a:srgbClr val="ff0000"/>
                </a:solidFill>
                <a:latin typeface="Arial"/>
              </a:rPr>
              <a:t>4: </a:t>
            </a:r>
            <a:r>
              <a:rPr b="1" lang="en-US" sz="2800" spc="-7" strike="noStrike">
                <a:solidFill>
                  <a:srgbClr val="252525"/>
                </a:solidFill>
                <a:latin typeface="Arial"/>
              </a:rPr>
              <a:t>Arduino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1"/>
          <p:cNvSpPr>
            <a:spLocks noGrp="1"/>
          </p:cNvSpPr>
          <p:nvPr>
            <p:ph type="sldNum" idx="13"/>
          </p:nvPr>
        </p:nvSpPr>
        <p:spPr>
          <a:xfrm>
            <a:off x="11682720" y="5547240"/>
            <a:ext cx="411840" cy="3977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lstStyle>
            <a:lvl1pPr marL="38160" indent="0" algn="r">
              <a:lnSpc>
                <a:spcPts val="1239"/>
              </a:lnSpc>
              <a:buNone/>
              <a:defRPr b="0" lang="en-US" sz="28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marL="38160" indent="0" algn="r">
              <a:lnSpc>
                <a:spcPts val="1239"/>
              </a:lnSpc>
              <a:buNone/>
            </a:pPr>
            <a:fld id="{6B9E5340-9AD7-43FD-9CFD-B1276D9106E7}" type="slidenum">
              <a:rPr b="0" lang="en-US" sz="28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2043000" y="365040"/>
            <a:ext cx="9310320" cy="945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ARM Partnership Model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/>
          </p:nvPr>
        </p:nvSpPr>
        <p:spPr>
          <a:xfrm>
            <a:off x="573120" y="1432080"/>
            <a:ext cx="11099520" cy="48654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sldNum" idx="37"/>
          </p:nvPr>
        </p:nvSpPr>
        <p:spPr>
          <a:xfrm>
            <a:off x="8610480" y="6528960"/>
            <a:ext cx="2742840" cy="329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74541DF-358C-4EB1-A1FE-E3E35B898E9D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92" name="Picture 2" descr=""/>
          <p:cNvPicPr/>
          <p:nvPr/>
        </p:nvPicPr>
        <p:blipFill>
          <a:blip r:embed="rId1"/>
          <a:stretch/>
        </p:blipFill>
        <p:spPr>
          <a:xfrm>
            <a:off x="2295360" y="1508040"/>
            <a:ext cx="7600680" cy="4771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2043000" y="365040"/>
            <a:ext cx="9310320" cy="945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Introduction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/>
          </p:nvPr>
        </p:nvSpPr>
        <p:spPr>
          <a:xfrm>
            <a:off x="573120" y="1432080"/>
            <a:ext cx="11099520" cy="48654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Leading provider of 32 bit embdded RISC microprocessors , 75% of market.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High performance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Low power consumption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Low system cost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Solutions for: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Embedded read-time systems for mass storage, automotive, industrial and networking applications.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Secure applications – smartcards and SIMs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Open platforms running complex operating systems Low system cost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sldNum" idx="38"/>
          </p:nvPr>
        </p:nvSpPr>
        <p:spPr>
          <a:xfrm>
            <a:off x="8610480" y="6528960"/>
            <a:ext cx="2742840" cy="329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C9D07D7-C6E0-4E58-B186-2759FCC9F7A0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2043000" y="365040"/>
            <a:ext cx="9310320" cy="945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Introduction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573120" y="1432080"/>
            <a:ext cx="11099520" cy="48654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ARM v1: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First version of ARM processor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26-bit addressing, no multiply/coprocessor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ARM v2: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First commercial chip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Included 32-bit result multiply instructions/coprocessor support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ARM v2a: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ARM3 chip with on-chip cache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Added load and store cache management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ARM v3: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ARM6, 32 bit addressing, virtual memory support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sldNum" idx="39"/>
          </p:nvPr>
        </p:nvSpPr>
        <p:spPr>
          <a:xfrm>
            <a:off x="8610480" y="6528960"/>
            <a:ext cx="2742840" cy="329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2F39DFE-FC2C-4E09-8879-882777430D40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2043000" y="365040"/>
            <a:ext cx="9310320" cy="945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ARM core diagram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/>
          </p:nvPr>
        </p:nvSpPr>
        <p:spPr>
          <a:xfrm>
            <a:off x="573120" y="1432080"/>
            <a:ext cx="11099520" cy="48654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sldNum" idx="40"/>
          </p:nvPr>
        </p:nvSpPr>
        <p:spPr>
          <a:xfrm>
            <a:off x="8610480" y="6528960"/>
            <a:ext cx="2742840" cy="329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BE8AE7D-82C3-4A36-9045-8E4E63571DAF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02" name="Picture 2" descr=""/>
          <p:cNvPicPr/>
          <p:nvPr/>
        </p:nvPicPr>
        <p:blipFill>
          <a:blip r:embed="rId1"/>
          <a:stretch/>
        </p:blipFill>
        <p:spPr>
          <a:xfrm>
            <a:off x="2822400" y="1317600"/>
            <a:ext cx="5065200" cy="5014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2043000" y="365040"/>
            <a:ext cx="9310320" cy="945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The registers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/>
          </p:nvPr>
        </p:nvSpPr>
        <p:spPr>
          <a:xfrm>
            <a:off x="573120" y="1432080"/>
            <a:ext cx="11099520" cy="48654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ARM has 37 registers all of which are 32 bits long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The current processor mode govern which of several banks is accessible. Each mode can access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a particular set of r0-r12 registers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a particular r13 (the stack pointer, sp) and r14 (the link register)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The program counters, r15 (pc)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the current program status registers, cpsr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Privileged mode (except system ) can also access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A particular spsr (saved program status register)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sldNum" idx="41"/>
          </p:nvPr>
        </p:nvSpPr>
        <p:spPr>
          <a:xfrm>
            <a:off x="8610480" y="6528960"/>
            <a:ext cx="2742840" cy="329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0573F08-0A4E-4B97-8D61-B7E7A89576B6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1965240" y="303120"/>
            <a:ext cx="9310320" cy="945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ARM Applications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/>
          </p:nvPr>
        </p:nvSpPr>
        <p:spPr>
          <a:xfrm>
            <a:off x="573120" y="1432080"/>
            <a:ext cx="11099520" cy="48654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sldNum" idx="42"/>
          </p:nvPr>
        </p:nvSpPr>
        <p:spPr>
          <a:xfrm>
            <a:off x="8610480" y="6528960"/>
            <a:ext cx="2742840" cy="329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1DCB202-1ECF-4920-8E03-50A35E030E03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09" name="Picture 2" descr=""/>
          <p:cNvPicPr/>
          <p:nvPr/>
        </p:nvPicPr>
        <p:blipFill>
          <a:blip r:embed="rId1"/>
          <a:stretch/>
        </p:blipFill>
        <p:spPr>
          <a:xfrm>
            <a:off x="4397400" y="1574640"/>
            <a:ext cx="2809440" cy="1904760"/>
          </a:xfrm>
          <a:prstGeom prst="rect">
            <a:avLst/>
          </a:prstGeom>
          <a:ln w="0">
            <a:noFill/>
          </a:ln>
        </p:spPr>
      </p:pic>
      <p:pic>
        <p:nvPicPr>
          <p:cNvPr id="310" name="Picture 3" descr=""/>
          <p:cNvPicPr/>
          <p:nvPr/>
        </p:nvPicPr>
        <p:blipFill>
          <a:blip r:embed="rId2"/>
          <a:stretch/>
        </p:blipFill>
        <p:spPr>
          <a:xfrm>
            <a:off x="784080" y="3639960"/>
            <a:ext cx="3771720" cy="1933200"/>
          </a:xfrm>
          <a:prstGeom prst="rect">
            <a:avLst/>
          </a:prstGeom>
          <a:ln w="0">
            <a:noFill/>
          </a:ln>
        </p:spPr>
      </p:pic>
      <p:pic>
        <p:nvPicPr>
          <p:cNvPr id="311" name="Picture 4" descr=""/>
          <p:cNvPicPr/>
          <p:nvPr/>
        </p:nvPicPr>
        <p:blipFill>
          <a:blip r:embed="rId3"/>
          <a:stretch/>
        </p:blipFill>
        <p:spPr>
          <a:xfrm>
            <a:off x="4987800" y="4238640"/>
            <a:ext cx="2495160" cy="1618920"/>
          </a:xfrm>
          <a:prstGeom prst="rect">
            <a:avLst/>
          </a:prstGeom>
          <a:ln w="0">
            <a:noFill/>
          </a:ln>
        </p:spPr>
      </p:pic>
      <p:pic>
        <p:nvPicPr>
          <p:cNvPr id="312" name="Picture 5" descr=""/>
          <p:cNvPicPr/>
          <p:nvPr/>
        </p:nvPicPr>
        <p:blipFill>
          <a:blip r:embed="rId4"/>
          <a:stretch/>
        </p:blipFill>
        <p:spPr>
          <a:xfrm>
            <a:off x="7426440" y="1609560"/>
            <a:ext cx="3409560" cy="2180880"/>
          </a:xfrm>
          <a:prstGeom prst="rect">
            <a:avLst/>
          </a:prstGeom>
          <a:ln w="0">
            <a:noFill/>
          </a:ln>
        </p:spPr>
      </p:pic>
      <p:pic>
        <p:nvPicPr>
          <p:cNvPr id="313" name="Picture 6" descr=""/>
          <p:cNvPicPr/>
          <p:nvPr/>
        </p:nvPicPr>
        <p:blipFill>
          <a:blip r:embed="rId5"/>
          <a:stretch/>
        </p:blipFill>
        <p:spPr>
          <a:xfrm>
            <a:off x="7783560" y="3790800"/>
            <a:ext cx="3628800" cy="2333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2043000" y="365040"/>
            <a:ext cx="9310320" cy="945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ARM cortex M applications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/>
          </p:nvPr>
        </p:nvSpPr>
        <p:spPr>
          <a:xfrm>
            <a:off x="681120" y="1477800"/>
            <a:ext cx="6602040" cy="48654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Dell E4300 Latitude Laptop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instant boot-up for users and access to select applications, with multi-day battery lifetimes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sldNum" idx="43"/>
          </p:nvPr>
        </p:nvSpPr>
        <p:spPr>
          <a:xfrm>
            <a:off x="8610480" y="6528960"/>
            <a:ext cx="2742840" cy="329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4CF7E9F-86E3-49C1-AE47-081FECDB8224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17" name="Picture 2" descr=""/>
          <p:cNvPicPr/>
          <p:nvPr/>
        </p:nvPicPr>
        <p:blipFill>
          <a:blip r:embed="rId1"/>
          <a:stretch/>
        </p:blipFill>
        <p:spPr>
          <a:xfrm>
            <a:off x="8099280" y="1612800"/>
            <a:ext cx="3276360" cy="2390400"/>
          </a:xfrm>
          <a:prstGeom prst="rect">
            <a:avLst/>
          </a:prstGeom>
          <a:ln w="0">
            <a:noFill/>
          </a:ln>
        </p:spPr>
      </p:pic>
      <p:pic>
        <p:nvPicPr>
          <p:cNvPr id="318" name="Picture 3" descr=""/>
          <p:cNvPicPr/>
          <p:nvPr/>
        </p:nvPicPr>
        <p:blipFill>
          <a:blip r:embed="rId2"/>
          <a:stretch/>
        </p:blipFill>
        <p:spPr>
          <a:xfrm>
            <a:off x="8670960" y="4290840"/>
            <a:ext cx="2133360" cy="1723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2043000" y="365040"/>
            <a:ext cx="9310320" cy="945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ARM cortex A applications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/>
          </p:nvPr>
        </p:nvSpPr>
        <p:spPr>
          <a:xfrm>
            <a:off x="573120" y="1432080"/>
            <a:ext cx="11099520" cy="48654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sldNum" idx="44"/>
          </p:nvPr>
        </p:nvSpPr>
        <p:spPr>
          <a:xfrm>
            <a:off x="8610480" y="6528960"/>
            <a:ext cx="2742840" cy="329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530EDDB-326C-41D5-A45E-117EEF07BA61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22" name="Picture 2" descr=""/>
          <p:cNvPicPr/>
          <p:nvPr/>
        </p:nvPicPr>
        <p:blipFill>
          <a:blip r:embed="rId1"/>
          <a:stretch/>
        </p:blipFill>
        <p:spPr>
          <a:xfrm>
            <a:off x="1471680" y="1684440"/>
            <a:ext cx="3390480" cy="2342880"/>
          </a:xfrm>
          <a:prstGeom prst="rect">
            <a:avLst/>
          </a:prstGeom>
          <a:ln w="0">
            <a:noFill/>
          </a:ln>
        </p:spPr>
      </p:pic>
      <p:pic>
        <p:nvPicPr>
          <p:cNvPr id="323" name="Picture 3" descr=""/>
          <p:cNvPicPr/>
          <p:nvPr/>
        </p:nvPicPr>
        <p:blipFill>
          <a:blip r:embed="rId2"/>
          <a:stretch/>
        </p:blipFill>
        <p:spPr>
          <a:xfrm>
            <a:off x="6858000" y="1641600"/>
            <a:ext cx="2999880" cy="1999800"/>
          </a:xfrm>
          <a:prstGeom prst="rect">
            <a:avLst/>
          </a:prstGeom>
          <a:ln w="0">
            <a:noFill/>
          </a:ln>
        </p:spPr>
      </p:pic>
      <p:pic>
        <p:nvPicPr>
          <p:cNvPr id="324" name="Picture 4" descr=""/>
          <p:cNvPicPr/>
          <p:nvPr/>
        </p:nvPicPr>
        <p:blipFill>
          <a:blip r:embed="rId3"/>
          <a:stretch/>
        </p:blipFill>
        <p:spPr>
          <a:xfrm>
            <a:off x="5676840" y="3641760"/>
            <a:ext cx="1180800" cy="2037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2043000" y="365040"/>
            <a:ext cx="9310320" cy="945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ARM cortex R applications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/>
          </p:nvPr>
        </p:nvSpPr>
        <p:spPr>
          <a:xfrm>
            <a:off x="573120" y="1432080"/>
            <a:ext cx="11099520" cy="48654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sldNum" idx="45"/>
          </p:nvPr>
        </p:nvSpPr>
        <p:spPr>
          <a:xfrm>
            <a:off x="8610480" y="6528960"/>
            <a:ext cx="2742840" cy="329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DF94A5A-B894-4078-A93A-D54731CC09D5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28" name="Picture 2" descr=""/>
          <p:cNvPicPr/>
          <p:nvPr/>
        </p:nvPicPr>
        <p:blipFill>
          <a:blip r:embed="rId1"/>
          <a:stretch/>
        </p:blipFill>
        <p:spPr>
          <a:xfrm>
            <a:off x="2085840" y="1504800"/>
            <a:ext cx="8019720" cy="3847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2090880" y="365040"/>
            <a:ext cx="9308880" cy="945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Real life applications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/>
          </p:nvPr>
        </p:nvSpPr>
        <p:spPr>
          <a:xfrm>
            <a:off x="573120" y="1432080"/>
            <a:ext cx="11099520" cy="48654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Complete Navigation application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c bitfields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Car radio control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DES Encryption/Decryption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Three different modules from analog telephones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Battery charge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Embedded Web server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 type="sldNum" idx="46"/>
          </p:nvPr>
        </p:nvSpPr>
        <p:spPr>
          <a:xfrm>
            <a:off x="8610480" y="6528960"/>
            <a:ext cx="2742840" cy="329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0ABDD9F-9DB4-4891-B580-687C1CFD6811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object 5"/>
          <p:cNvSpPr/>
          <p:nvPr/>
        </p:nvSpPr>
        <p:spPr>
          <a:xfrm>
            <a:off x="2366280" y="601560"/>
            <a:ext cx="9032040" cy="34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679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Times New Roman"/>
              </a:rPr>
              <a:t>Chap 1.  Introduction to Microcontrollers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object 16"/>
          <p:cNvSpPr/>
          <p:nvPr/>
        </p:nvSpPr>
        <p:spPr>
          <a:xfrm>
            <a:off x="11896200" y="6701760"/>
            <a:ext cx="394920" cy="16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341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VNJURQ+Arial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object 4"/>
          <p:cNvSpPr/>
          <p:nvPr/>
        </p:nvSpPr>
        <p:spPr>
          <a:xfrm>
            <a:off x="762120" y="1648080"/>
            <a:ext cx="8889480" cy="311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3240" bIns="0" anchor="t">
            <a:spAutoFit/>
          </a:bodyPr>
          <a:p>
            <a:pPr marL="12600">
              <a:lnSpc>
                <a:spcPct val="100000"/>
              </a:lnSpc>
              <a:spcBef>
                <a:spcPts val="734"/>
              </a:spcBef>
            </a:pPr>
            <a:r>
              <a:rPr b="1" lang="en-US" sz="2800" spc="-7" strike="noStrike">
                <a:solidFill>
                  <a:srgbClr val="252525"/>
                </a:solidFill>
                <a:latin typeface="Times New Roman"/>
              </a:rPr>
              <a:t>1.1. Microprocessing systems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734"/>
              </a:spcBef>
            </a:pPr>
            <a:r>
              <a:rPr b="1" lang="en-US" sz="2800" spc="-7" strike="noStrike">
                <a:solidFill>
                  <a:srgbClr val="252525"/>
                </a:solidFill>
                <a:latin typeface="Times New Roman"/>
              </a:rPr>
              <a:t>1.2. Microcontrollers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734"/>
              </a:spcBef>
            </a:pPr>
            <a:r>
              <a:rPr b="1" lang="en-US" sz="2800" spc="-7" strike="noStrike">
                <a:solidFill>
                  <a:srgbClr val="252525"/>
                </a:solidFill>
                <a:latin typeface="Times New Roman"/>
              </a:rPr>
              <a:t>1.3. Advanced microcontrollers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734"/>
              </a:spcBef>
            </a:pPr>
            <a:r>
              <a:rPr b="1" lang="en-US" sz="2800" spc="-7" strike="noStrike">
                <a:solidFill>
                  <a:srgbClr val="252525"/>
                </a:solidFill>
                <a:latin typeface="Times New Roman"/>
              </a:rPr>
              <a:t>1.4. Embedded systems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734"/>
              </a:spcBef>
            </a:pPr>
            <a:r>
              <a:rPr b="1" lang="en-US" sz="2800" spc="-7" strike="noStrike">
                <a:solidFill>
                  <a:srgbClr val="252525"/>
                </a:solidFill>
                <a:latin typeface="Times New Roman"/>
              </a:rPr>
              <a:t>1.5. Numbering and coding systems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734"/>
              </a:spcBef>
            </a:pPr>
            <a:r>
              <a:rPr b="1" lang="en-US" sz="2800" spc="-7" strike="noStrike">
                <a:solidFill>
                  <a:srgbClr val="252525"/>
                </a:solidFill>
                <a:latin typeface="Times New Roman"/>
              </a:rPr>
              <a:t>1.6. Memory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object 5"/>
          <p:cNvSpPr/>
          <p:nvPr/>
        </p:nvSpPr>
        <p:spPr>
          <a:xfrm>
            <a:off x="2864160" y="601560"/>
            <a:ext cx="7661160" cy="34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679"/>
              </a:lnSpc>
            </a:pPr>
            <a:r>
              <a:rPr b="1" lang="en-US" sz="3600" spc="-18" strike="noStrike">
                <a:solidFill>
                  <a:srgbClr val="000000"/>
                </a:solidFill>
                <a:latin typeface="Times New Roman"/>
              </a:rPr>
              <a:t>1.4. Embedded system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object 16"/>
          <p:cNvSpPr/>
          <p:nvPr/>
        </p:nvSpPr>
        <p:spPr>
          <a:xfrm>
            <a:off x="11896200" y="6701760"/>
            <a:ext cx="394920" cy="16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341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VNJURQ+Arial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4" name="Picture 2" descr=""/>
          <p:cNvPicPr/>
          <p:nvPr/>
        </p:nvPicPr>
        <p:blipFill>
          <a:blip r:embed="rId1"/>
          <a:stretch/>
        </p:blipFill>
        <p:spPr>
          <a:xfrm>
            <a:off x="2095560" y="1402200"/>
            <a:ext cx="8000640" cy="515016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object 5"/>
          <p:cNvSpPr/>
          <p:nvPr/>
        </p:nvSpPr>
        <p:spPr>
          <a:xfrm>
            <a:off x="2864160" y="601560"/>
            <a:ext cx="7661160" cy="34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679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Times New Roman"/>
              </a:rPr>
              <a:t>1.4. Embedded system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object 16"/>
          <p:cNvSpPr/>
          <p:nvPr/>
        </p:nvSpPr>
        <p:spPr>
          <a:xfrm>
            <a:off x="11896200" y="6701760"/>
            <a:ext cx="394920" cy="16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341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VNJURQ+Arial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7" name="Picture 2" descr=""/>
          <p:cNvPicPr/>
          <p:nvPr/>
        </p:nvPicPr>
        <p:blipFill>
          <a:blip r:embed="rId1"/>
          <a:stretch/>
        </p:blipFill>
        <p:spPr>
          <a:xfrm>
            <a:off x="1877400" y="1832400"/>
            <a:ext cx="8314920" cy="437148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object 16"/>
          <p:cNvSpPr/>
          <p:nvPr/>
        </p:nvSpPr>
        <p:spPr>
          <a:xfrm>
            <a:off x="11896200" y="6701760"/>
            <a:ext cx="394920" cy="16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341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VNJURQ+Arial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9" name="Picture 3" descr=""/>
          <p:cNvPicPr/>
          <p:nvPr/>
        </p:nvPicPr>
        <p:blipFill>
          <a:blip r:embed="rId1"/>
          <a:stretch/>
        </p:blipFill>
        <p:spPr>
          <a:xfrm>
            <a:off x="1506240" y="1994400"/>
            <a:ext cx="6781320" cy="676080"/>
          </a:xfrm>
          <a:prstGeom prst="rect">
            <a:avLst/>
          </a:prstGeom>
          <a:ln w="9525">
            <a:noFill/>
          </a:ln>
        </p:spPr>
      </p:pic>
      <p:pic>
        <p:nvPicPr>
          <p:cNvPr id="340" name="Picture 4" descr=""/>
          <p:cNvPicPr/>
          <p:nvPr/>
        </p:nvPicPr>
        <p:blipFill>
          <a:blip r:embed="rId2"/>
          <a:stretch/>
        </p:blipFill>
        <p:spPr>
          <a:xfrm>
            <a:off x="2046960" y="2670840"/>
            <a:ext cx="6568560" cy="3871800"/>
          </a:xfrm>
          <a:prstGeom prst="rect">
            <a:avLst/>
          </a:prstGeom>
          <a:ln w="9525">
            <a:noFill/>
          </a:ln>
        </p:spPr>
      </p:pic>
      <p:sp>
        <p:nvSpPr>
          <p:cNvPr id="341" name="object 5"/>
          <p:cNvSpPr/>
          <p:nvPr/>
        </p:nvSpPr>
        <p:spPr>
          <a:xfrm>
            <a:off x="2864160" y="601560"/>
            <a:ext cx="7661160" cy="34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679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Times New Roman"/>
              </a:rPr>
              <a:t>1.5. Numbering and coding systems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object 5"/>
          <p:cNvSpPr/>
          <p:nvPr/>
        </p:nvSpPr>
        <p:spPr>
          <a:xfrm>
            <a:off x="2864160" y="601560"/>
            <a:ext cx="7661160" cy="34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679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Times New Roman"/>
              </a:rPr>
              <a:t>1.5. Numbering and coding systems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object 16"/>
          <p:cNvSpPr/>
          <p:nvPr/>
        </p:nvSpPr>
        <p:spPr>
          <a:xfrm>
            <a:off x="11896200" y="6701760"/>
            <a:ext cx="394920" cy="16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341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VNJURQ+Arial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4" name="Picture 3" descr=""/>
          <p:cNvPicPr/>
          <p:nvPr/>
        </p:nvPicPr>
        <p:blipFill>
          <a:blip r:embed="rId1"/>
          <a:stretch/>
        </p:blipFill>
        <p:spPr>
          <a:xfrm>
            <a:off x="1638360" y="1455120"/>
            <a:ext cx="6781320" cy="676080"/>
          </a:xfrm>
          <a:prstGeom prst="rect">
            <a:avLst/>
          </a:prstGeom>
          <a:ln w="9525">
            <a:noFill/>
          </a:ln>
        </p:spPr>
      </p:pic>
      <p:pic>
        <p:nvPicPr>
          <p:cNvPr id="345" name="Picture 2" descr=""/>
          <p:cNvPicPr/>
          <p:nvPr/>
        </p:nvPicPr>
        <p:blipFill>
          <a:blip r:embed="rId2"/>
          <a:stretch/>
        </p:blipFill>
        <p:spPr>
          <a:xfrm>
            <a:off x="1931760" y="1971000"/>
            <a:ext cx="7962480" cy="465876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object 16"/>
          <p:cNvSpPr/>
          <p:nvPr/>
        </p:nvSpPr>
        <p:spPr>
          <a:xfrm>
            <a:off x="11896200" y="6701760"/>
            <a:ext cx="394920" cy="16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341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VNJURQ+Arial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7" name="Picture 2" descr=""/>
          <p:cNvPicPr/>
          <p:nvPr/>
        </p:nvPicPr>
        <p:blipFill>
          <a:blip r:embed="rId1"/>
          <a:stretch/>
        </p:blipFill>
        <p:spPr>
          <a:xfrm>
            <a:off x="2152800" y="1371600"/>
            <a:ext cx="7886520" cy="5272560"/>
          </a:xfrm>
          <a:prstGeom prst="rect">
            <a:avLst/>
          </a:prstGeom>
          <a:ln w="9525">
            <a:noFill/>
          </a:ln>
        </p:spPr>
      </p:pic>
      <p:sp>
        <p:nvSpPr>
          <p:cNvPr id="348" name="object 5"/>
          <p:cNvSpPr/>
          <p:nvPr/>
        </p:nvSpPr>
        <p:spPr>
          <a:xfrm>
            <a:off x="2864160" y="601560"/>
            <a:ext cx="7661160" cy="34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679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Times New Roman"/>
              </a:rPr>
              <a:t>1.5. Numbering and coding systems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object 16"/>
          <p:cNvSpPr/>
          <p:nvPr/>
        </p:nvSpPr>
        <p:spPr>
          <a:xfrm>
            <a:off x="11896200" y="6701760"/>
            <a:ext cx="394920" cy="16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341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VNJURQ+Arial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0" name="Picture 2" descr=""/>
          <p:cNvPicPr/>
          <p:nvPr/>
        </p:nvPicPr>
        <p:blipFill>
          <a:blip r:embed="rId1"/>
          <a:stretch/>
        </p:blipFill>
        <p:spPr>
          <a:xfrm>
            <a:off x="1931400" y="1454760"/>
            <a:ext cx="8410320" cy="5402880"/>
          </a:xfrm>
          <a:prstGeom prst="rect">
            <a:avLst/>
          </a:prstGeom>
          <a:ln w="9525">
            <a:noFill/>
          </a:ln>
        </p:spPr>
      </p:pic>
      <p:sp>
        <p:nvSpPr>
          <p:cNvPr id="351" name="object 5"/>
          <p:cNvSpPr/>
          <p:nvPr/>
        </p:nvSpPr>
        <p:spPr>
          <a:xfrm>
            <a:off x="2864160" y="601560"/>
            <a:ext cx="7661160" cy="34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679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Times New Roman"/>
              </a:rPr>
              <a:t>1.5. Numbering and coding systems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object 16"/>
          <p:cNvSpPr/>
          <p:nvPr/>
        </p:nvSpPr>
        <p:spPr>
          <a:xfrm>
            <a:off x="11896200" y="6701760"/>
            <a:ext cx="394920" cy="16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341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VNJURQ+Arial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3" name="Picture 2" descr=""/>
          <p:cNvPicPr/>
          <p:nvPr/>
        </p:nvPicPr>
        <p:blipFill>
          <a:blip r:embed="rId1"/>
          <a:stretch/>
        </p:blipFill>
        <p:spPr>
          <a:xfrm>
            <a:off x="2371680" y="1493640"/>
            <a:ext cx="7448040" cy="5079600"/>
          </a:xfrm>
          <a:prstGeom prst="rect">
            <a:avLst/>
          </a:prstGeom>
          <a:ln w="9525">
            <a:noFill/>
          </a:ln>
        </p:spPr>
      </p:pic>
      <p:sp>
        <p:nvSpPr>
          <p:cNvPr id="354" name="object 5"/>
          <p:cNvSpPr/>
          <p:nvPr/>
        </p:nvSpPr>
        <p:spPr>
          <a:xfrm>
            <a:off x="2864160" y="601560"/>
            <a:ext cx="7661160" cy="34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679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Times New Roman"/>
              </a:rPr>
              <a:t>1.5. Numbering and coding systems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object 16"/>
          <p:cNvSpPr/>
          <p:nvPr/>
        </p:nvSpPr>
        <p:spPr>
          <a:xfrm>
            <a:off x="11896200" y="6701760"/>
            <a:ext cx="394920" cy="16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341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VNJURQ+Arial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6" name="Picture 2" descr=""/>
          <p:cNvPicPr/>
          <p:nvPr/>
        </p:nvPicPr>
        <p:blipFill>
          <a:blip r:embed="rId1"/>
          <a:stretch/>
        </p:blipFill>
        <p:spPr>
          <a:xfrm>
            <a:off x="1939320" y="1422360"/>
            <a:ext cx="8191080" cy="5140440"/>
          </a:xfrm>
          <a:prstGeom prst="rect">
            <a:avLst/>
          </a:prstGeom>
          <a:ln w="9525">
            <a:noFill/>
          </a:ln>
        </p:spPr>
      </p:pic>
      <p:sp>
        <p:nvSpPr>
          <p:cNvPr id="357" name="object 5"/>
          <p:cNvSpPr/>
          <p:nvPr/>
        </p:nvSpPr>
        <p:spPr>
          <a:xfrm>
            <a:off x="2864160" y="601560"/>
            <a:ext cx="7661160" cy="34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679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Times New Roman"/>
              </a:rPr>
              <a:t>1.5. Numbering and coding systems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object 16"/>
          <p:cNvSpPr/>
          <p:nvPr/>
        </p:nvSpPr>
        <p:spPr>
          <a:xfrm>
            <a:off x="11896200" y="6701760"/>
            <a:ext cx="394920" cy="16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341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VNJURQ+Arial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9" name="Picture 2" descr=""/>
          <p:cNvPicPr/>
          <p:nvPr/>
        </p:nvPicPr>
        <p:blipFill>
          <a:blip r:embed="rId1"/>
          <a:stretch/>
        </p:blipFill>
        <p:spPr>
          <a:xfrm>
            <a:off x="1909440" y="1403640"/>
            <a:ext cx="8210160" cy="5229000"/>
          </a:xfrm>
          <a:prstGeom prst="rect">
            <a:avLst/>
          </a:prstGeom>
          <a:ln w="9525">
            <a:noFill/>
          </a:ln>
        </p:spPr>
      </p:pic>
      <p:sp>
        <p:nvSpPr>
          <p:cNvPr id="360" name="object 5"/>
          <p:cNvSpPr/>
          <p:nvPr/>
        </p:nvSpPr>
        <p:spPr>
          <a:xfrm>
            <a:off x="2864160" y="601560"/>
            <a:ext cx="7661160" cy="34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679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Times New Roman"/>
              </a:rPr>
              <a:t>1.5. Numbering and coding systems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object 16"/>
          <p:cNvSpPr/>
          <p:nvPr/>
        </p:nvSpPr>
        <p:spPr>
          <a:xfrm>
            <a:off x="11896200" y="6701760"/>
            <a:ext cx="394920" cy="16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341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VNJURQ+Arial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2" name="Picture 2" descr=""/>
          <p:cNvPicPr/>
          <p:nvPr/>
        </p:nvPicPr>
        <p:blipFill>
          <a:blip r:embed="rId1"/>
          <a:stretch/>
        </p:blipFill>
        <p:spPr>
          <a:xfrm>
            <a:off x="2076480" y="1473120"/>
            <a:ext cx="8038800" cy="5211720"/>
          </a:xfrm>
          <a:prstGeom prst="rect">
            <a:avLst/>
          </a:prstGeom>
          <a:ln w="9525">
            <a:noFill/>
          </a:ln>
        </p:spPr>
      </p:pic>
      <p:sp>
        <p:nvSpPr>
          <p:cNvPr id="363" name="object 5"/>
          <p:cNvSpPr/>
          <p:nvPr/>
        </p:nvSpPr>
        <p:spPr>
          <a:xfrm>
            <a:off x="2864160" y="601560"/>
            <a:ext cx="7661160" cy="34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679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Times New Roman"/>
              </a:rPr>
              <a:t>1.5. Numbering and coding systems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object 5"/>
          <p:cNvSpPr/>
          <p:nvPr/>
        </p:nvSpPr>
        <p:spPr>
          <a:xfrm>
            <a:off x="2864160" y="601560"/>
            <a:ext cx="7661160" cy="34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679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Times New Roman"/>
              </a:rPr>
              <a:t>Chap 1.  INTRODUCTION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object 16"/>
          <p:cNvSpPr/>
          <p:nvPr/>
        </p:nvSpPr>
        <p:spPr>
          <a:xfrm>
            <a:off x="11896200" y="6701760"/>
            <a:ext cx="394920" cy="16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341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VNJURQ+Arial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8" name="Picture 2" descr=""/>
          <p:cNvPicPr/>
          <p:nvPr/>
        </p:nvPicPr>
        <p:blipFill>
          <a:blip r:embed="rId1"/>
          <a:stretch/>
        </p:blipFill>
        <p:spPr>
          <a:xfrm>
            <a:off x="2214720" y="1666800"/>
            <a:ext cx="7538400" cy="446940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object 16"/>
          <p:cNvSpPr/>
          <p:nvPr/>
        </p:nvSpPr>
        <p:spPr>
          <a:xfrm>
            <a:off x="11896200" y="6701760"/>
            <a:ext cx="394920" cy="16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341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VNJURQ+Arial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5" name="Picture 2" descr=""/>
          <p:cNvPicPr/>
          <p:nvPr/>
        </p:nvPicPr>
        <p:blipFill>
          <a:blip r:embed="rId1"/>
          <a:stretch/>
        </p:blipFill>
        <p:spPr>
          <a:xfrm>
            <a:off x="2114640" y="1422360"/>
            <a:ext cx="7962480" cy="5435280"/>
          </a:xfrm>
          <a:prstGeom prst="rect">
            <a:avLst/>
          </a:prstGeom>
          <a:ln w="9525">
            <a:noFill/>
          </a:ln>
        </p:spPr>
      </p:pic>
      <p:sp>
        <p:nvSpPr>
          <p:cNvPr id="366" name="object 5"/>
          <p:cNvSpPr/>
          <p:nvPr/>
        </p:nvSpPr>
        <p:spPr>
          <a:xfrm>
            <a:off x="2864160" y="601560"/>
            <a:ext cx="7661160" cy="34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679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Times New Roman"/>
              </a:rPr>
              <a:t>1.5. Numbering and coding systems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object 16"/>
          <p:cNvSpPr/>
          <p:nvPr/>
        </p:nvSpPr>
        <p:spPr>
          <a:xfrm>
            <a:off x="11896200" y="6701760"/>
            <a:ext cx="394920" cy="16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341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VNJURQ+Arial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8" name="Picture 2" descr=""/>
          <p:cNvPicPr/>
          <p:nvPr/>
        </p:nvPicPr>
        <p:blipFill>
          <a:blip r:embed="rId1"/>
          <a:stretch/>
        </p:blipFill>
        <p:spPr>
          <a:xfrm>
            <a:off x="2048760" y="1422360"/>
            <a:ext cx="7972200" cy="5435280"/>
          </a:xfrm>
          <a:prstGeom prst="rect">
            <a:avLst/>
          </a:prstGeom>
          <a:ln w="9525">
            <a:noFill/>
          </a:ln>
        </p:spPr>
      </p:pic>
      <p:sp>
        <p:nvSpPr>
          <p:cNvPr id="369" name="object 5"/>
          <p:cNvSpPr/>
          <p:nvPr/>
        </p:nvSpPr>
        <p:spPr>
          <a:xfrm>
            <a:off x="2864160" y="601560"/>
            <a:ext cx="7661160" cy="34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679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Times New Roman"/>
              </a:rPr>
              <a:t>1.5. Numbering and coding systems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object 16"/>
          <p:cNvSpPr/>
          <p:nvPr/>
        </p:nvSpPr>
        <p:spPr>
          <a:xfrm>
            <a:off x="11896200" y="6701760"/>
            <a:ext cx="394920" cy="16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341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VNJURQ+Arial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object 5"/>
          <p:cNvSpPr/>
          <p:nvPr/>
        </p:nvSpPr>
        <p:spPr>
          <a:xfrm>
            <a:off x="2254320" y="357840"/>
            <a:ext cx="8718120" cy="34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679"/>
              </a:lnSpc>
            </a:pPr>
            <a:r>
              <a:rPr b="1" lang="en-US" sz="3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US" sz="3400" spc="-1" strike="noStrike">
                <a:solidFill>
                  <a:srgbClr val="000000"/>
                </a:solidFill>
                <a:latin typeface="Times New Roman"/>
              </a:rPr>
              <a:t>1.6. Memory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2" name="Picture 2" descr=""/>
          <p:cNvPicPr/>
          <p:nvPr/>
        </p:nvPicPr>
        <p:blipFill>
          <a:blip r:embed="rId1"/>
          <a:stretch/>
        </p:blipFill>
        <p:spPr>
          <a:xfrm>
            <a:off x="1909080" y="1698480"/>
            <a:ext cx="8353080" cy="461916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object 5"/>
          <p:cNvSpPr/>
          <p:nvPr/>
        </p:nvSpPr>
        <p:spPr>
          <a:xfrm>
            <a:off x="2864160" y="601560"/>
            <a:ext cx="7661160" cy="34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679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Times New Roman"/>
              </a:rPr>
              <a:t>1.6. Memory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object 16"/>
          <p:cNvSpPr/>
          <p:nvPr/>
        </p:nvSpPr>
        <p:spPr>
          <a:xfrm>
            <a:off x="11896200" y="6701760"/>
            <a:ext cx="394920" cy="16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341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VNJURQ+Arial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5" name="Picture 2" descr=""/>
          <p:cNvPicPr/>
          <p:nvPr/>
        </p:nvPicPr>
        <p:blipFill>
          <a:blip r:embed="rId1"/>
          <a:stretch/>
        </p:blipFill>
        <p:spPr>
          <a:xfrm>
            <a:off x="4141800" y="1503360"/>
            <a:ext cx="3400200" cy="599760"/>
          </a:xfrm>
          <a:prstGeom prst="rect">
            <a:avLst/>
          </a:prstGeom>
          <a:ln w="9525">
            <a:noFill/>
          </a:ln>
        </p:spPr>
      </p:pic>
      <p:pic>
        <p:nvPicPr>
          <p:cNvPr id="376" name="Picture 3" descr=""/>
          <p:cNvPicPr/>
          <p:nvPr/>
        </p:nvPicPr>
        <p:blipFill>
          <a:blip r:embed="rId2"/>
          <a:stretch/>
        </p:blipFill>
        <p:spPr>
          <a:xfrm>
            <a:off x="2202840" y="2378880"/>
            <a:ext cx="6953040" cy="370476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object 16"/>
          <p:cNvSpPr/>
          <p:nvPr/>
        </p:nvSpPr>
        <p:spPr>
          <a:xfrm>
            <a:off x="11896200" y="6701760"/>
            <a:ext cx="394920" cy="16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341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VNJURQ+Arial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8" name="Picture 2" descr=""/>
          <p:cNvPicPr/>
          <p:nvPr/>
        </p:nvPicPr>
        <p:blipFill>
          <a:blip r:embed="rId1"/>
          <a:stretch/>
        </p:blipFill>
        <p:spPr>
          <a:xfrm>
            <a:off x="4141800" y="1503360"/>
            <a:ext cx="3400200" cy="599760"/>
          </a:xfrm>
          <a:prstGeom prst="rect">
            <a:avLst/>
          </a:prstGeom>
          <a:ln w="9525">
            <a:noFill/>
          </a:ln>
        </p:spPr>
      </p:pic>
      <p:pic>
        <p:nvPicPr>
          <p:cNvPr id="379" name="Picture 2" descr=""/>
          <p:cNvPicPr/>
          <p:nvPr/>
        </p:nvPicPr>
        <p:blipFill>
          <a:blip r:embed="rId2"/>
          <a:stretch/>
        </p:blipFill>
        <p:spPr>
          <a:xfrm>
            <a:off x="2016360" y="1440360"/>
            <a:ext cx="7914960" cy="5114520"/>
          </a:xfrm>
          <a:prstGeom prst="rect">
            <a:avLst/>
          </a:prstGeom>
          <a:ln w="9525">
            <a:noFill/>
          </a:ln>
        </p:spPr>
      </p:pic>
      <p:sp>
        <p:nvSpPr>
          <p:cNvPr id="380" name="object 5"/>
          <p:cNvSpPr/>
          <p:nvPr/>
        </p:nvSpPr>
        <p:spPr>
          <a:xfrm>
            <a:off x="2864160" y="601560"/>
            <a:ext cx="7661160" cy="34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679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Times New Roman"/>
              </a:rPr>
              <a:t>1.6. Memory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object 5"/>
          <p:cNvSpPr/>
          <p:nvPr/>
        </p:nvSpPr>
        <p:spPr>
          <a:xfrm>
            <a:off x="2864160" y="601560"/>
            <a:ext cx="7661160" cy="34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679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Times New Roman"/>
              </a:rPr>
              <a:t>1.1 Microprocessing</a:t>
            </a:r>
            <a:r>
              <a:rPr b="1" lang="en-US" sz="3600" spc="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US" sz="3600" spc="-18" strike="noStrike">
                <a:solidFill>
                  <a:srgbClr val="000000"/>
                </a:solidFill>
                <a:latin typeface="Times New Roman"/>
              </a:rPr>
              <a:t>Systems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object 16"/>
          <p:cNvSpPr/>
          <p:nvPr/>
        </p:nvSpPr>
        <p:spPr>
          <a:xfrm>
            <a:off x="11896200" y="6701760"/>
            <a:ext cx="394920" cy="16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341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VNJURQ+Arial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1" name="Picture 2" descr=""/>
          <p:cNvPicPr/>
          <p:nvPr/>
        </p:nvPicPr>
        <p:blipFill>
          <a:blip r:embed="rId1"/>
          <a:stretch/>
        </p:blipFill>
        <p:spPr>
          <a:xfrm>
            <a:off x="1866960" y="1391760"/>
            <a:ext cx="8028720" cy="504900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object 5"/>
          <p:cNvSpPr/>
          <p:nvPr/>
        </p:nvSpPr>
        <p:spPr>
          <a:xfrm>
            <a:off x="2864160" y="601560"/>
            <a:ext cx="7661160" cy="34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679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Times New Roman"/>
              </a:rPr>
              <a:t>1.1 Microprocessing</a:t>
            </a:r>
            <a:r>
              <a:rPr b="1" lang="en-US" sz="3600" spc="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US" sz="3600" spc="-18" strike="noStrike">
                <a:solidFill>
                  <a:srgbClr val="000000"/>
                </a:solidFill>
                <a:latin typeface="Times New Roman"/>
              </a:rPr>
              <a:t>Systems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object 16"/>
          <p:cNvSpPr/>
          <p:nvPr/>
        </p:nvSpPr>
        <p:spPr>
          <a:xfrm>
            <a:off x="11896200" y="6701760"/>
            <a:ext cx="394920" cy="16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341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VNJURQ+Arial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4" name="Picture 2" descr=""/>
          <p:cNvPicPr/>
          <p:nvPr/>
        </p:nvPicPr>
        <p:blipFill>
          <a:blip r:embed="rId1"/>
          <a:stretch/>
        </p:blipFill>
        <p:spPr>
          <a:xfrm>
            <a:off x="2330280" y="1386720"/>
            <a:ext cx="7768440" cy="525744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object 5"/>
          <p:cNvSpPr/>
          <p:nvPr/>
        </p:nvSpPr>
        <p:spPr>
          <a:xfrm>
            <a:off x="2864160" y="601560"/>
            <a:ext cx="7661160" cy="68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679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Times New Roman"/>
              </a:rPr>
              <a:t>1.1 Microprocessing</a:t>
            </a:r>
            <a:r>
              <a:rPr b="1" lang="en-US" sz="3600" spc="12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1" lang="en-US" sz="3600" spc="-18" strike="noStrike">
                <a:solidFill>
                  <a:srgbClr val="000000"/>
                </a:solidFill>
                <a:latin typeface="Times New Roman"/>
              </a:rPr>
              <a:t>Systems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679"/>
              </a:lnSpc>
            </a:pP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object 16"/>
          <p:cNvSpPr/>
          <p:nvPr/>
        </p:nvSpPr>
        <p:spPr>
          <a:xfrm>
            <a:off x="11896200" y="6701760"/>
            <a:ext cx="394920" cy="16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341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VNJURQ+Arial"/>
              </a:rPr>
              <a:t>1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7" name="Picture 2" descr=""/>
          <p:cNvPicPr/>
          <p:nvPr/>
        </p:nvPicPr>
        <p:blipFill>
          <a:blip r:embed="rId1"/>
          <a:stretch/>
        </p:blipFill>
        <p:spPr>
          <a:xfrm>
            <a:off x="2390760" y="1503720"/>
            <a:ext cx="7410240" cy="502740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3006</TotalTime>
  <Application>LibreOffice/7.4.7.2$Linux_X86_64 LibreOffice_project/40$Build-2</Application>
  <AppVersion>15.0000</AppVersion>
  <Words>1558</Words>
  <Paragraphs>291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2020-05-27T05:21:30Z</dcterms:created>
  <dc:creator>Toan Le</dc:creator>
  <dc:description/>
  <dc:language>en-US</dc:language>
  <cp:lastModifiedBy/>
  <dcterms:modified xsi:type="dcterms:W3CDTF">2024-01-15T15:55:14Z</dcterms:modified>
  <cp:revision>148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Custom</vt:lpwstr>
  </property>
  <property fmtid="{D5CDD505-2E9C-101B-9397-08002B2CF9AE}" pid="3" name="Slides">
    <vt:i4>64</vt:i4>
  </property>
</Properties>
</file>